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80" r:id="rId2"/>
    <p:sldId id="475" r:id="rId3"/>
    <p:sldId id="469" r:id="rId4"/>
    <p:sldId id="511" r:id="rId5"/>
    <p:sldId id="476" r:id="rId6"/>
    <p:sldId id="477" r:id="rId7"/>
    <p:sldId id="492" r:id="rId8"/>
    <p:sldId id="493" r:id="rId9"/>
    <p:sldId id="494" r:id="rId10"/>
    <p:sldId id="512" r:id="rId11"/>
    <p:sldId id="513" r:id="rId12"/>
    <p:sldId id="514" r:id="rId13"/>
    <p:sldId id="520" r:id="rId14"/>
    <p:sldId id="521" r:id="rId15"/>
    <p:sldId id="523" r:id="rId16"/>
    <p:sldId id="456" r:id="rId17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kasv" initials="l" lastIdx="1" clrIdx="0">
    <p:extLst/>
  </p:cmAuthor>
  <p:cmAuthor id="2" name="Greta Rutkeviciute" initials="GR" lastIdx="110" clrIdx="1">
    <p:extLst/>
  </p:cmAuthor>
  <p:cmAuthor id="3" name="juste / RAIT" initials="JRY" lastIdx="8" clrIdx="2">
    <p:extLst/>
  </p:cmAuthor>
  <p:cmAuthor id="4" name="Namai" initials="N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D90"/>
    <a:srgbClr val="E7690B"/>
    <a:srgbClr val="E24B1C"/>
    <a:srgbClr val="E9724C"/>
    <a:srgbClr val="14A2BA"/>
    <a:srgbClr val="11B5CE"/>
    <a:srgbClr val="FFC857"/>
    <a:srgbClr val="4F1124"/>
    <a:srgbClr val="265121"/>
    <a:srgbClr val="E23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3357" autoAdjust="0"/>
  </p:normalViewPr>
  <p:slideViewPr>
    <p:cSldViewPr snapToGrid="0">
      <p:cViewPr varScale="1">
        <p:scale>
          <a:sx n="88" d="100"/>
          <a:sy n="88" d="100"/>
        </p:scale>
        <p:origin x="422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6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../embeddings/oleObject5.bin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../embeddings/oleObject6.bin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../embeddings/oleObject7.bin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../embeddings/oleObject8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dirty="0"/>
              <a:t>Kas Eestis toodetakse autokütust? </a:t>
            </a:r>
          </a:p>
          <a:p>
            <a:pPr>
              <a:defRPr/>
            </a:pPr>
            <a:r>
              <a:rPr lang="et-EE" b="0" dirty="0"/>
              <a:t>% kõigist vastajatest, N=1004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'[Elering_Biometaan_töötlus.xlsx]K1'!$D$7</c:f>
              <c:strCache>
                <c:ptCount val="1"/>
                <c:pt idx="0">
                  <c:v>jah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'[Elering_Biometaan_töötlus.xlsx]K1'!$B$8:$C$18</c:f>
              <c:multiLvlStrCache>
                <c:ptCount val="11"/>
                <c:lvl>
                  <c:pt idx="0">
                    <c:v>Ei</c:v>
                  </c:pt>
                  <c:pt idx="1">
                    <c:v>Jah</c:v>
                  </c:pt>
                  <c:pt idx="2">
                    <c:v>Vene</c:v>
                  </c:pt>
                  <c:pt idx="3">
                    <c:v>Eesti</c:v>
                  </c:pt>
                  <c:pt idx="4">
                    <c:v>60-74</c:v>
                  </c:pt>
                  <c:pt idx="5">
                    <c:v>45-59</c:v>
                  </c:pt>
                  <c:pt idx="6">
                    <c:v>30-44</c:v>
                  </c:pt>
                  <c:pt idx="7">
                    <c:v>18-29</c:v>
                  </c:pt>
                  <c:pt idx="8">
                    <c:v>Naine</c:v>
                  </c:pt>
                  <c:pt idx="9">
                    <c:v>Mees</c:v>
                  </c:pt>
                  <c:pt idx="10">
                    <c:v>Üldjaotus</c:v>
                  </c:pt>
                </c:lvl>
                <c:lvl>
                  <c:pt idx="0">
                    <c:v>Auto kasutamine</c:v>
                  </c:pt>
                  <c:pt idx="2">
                    <c:v>Keel</c:v>
                  </c:pt>
                  <c:pt idx="4">
                    <c:v>Vanus</c:v>
                  </c:pt>
                  <c:pt idx="8">
                    <c:v>Sugu</c:v>
                  </c:pt>
                </c:lvl>
              </c:multiLvlStrCache>
            </c:multiLvlStrRef>
          </c:cat>
          <c:val>
            <c:numRef>
              <c:f>'[Elering_Biometaan_töötlus.xlsx]K1'!$D$8:$D$18</c:f>
              <c:numCache>
                <c:formatCode>0</c:formatCode>
                <c:ptCount val="11"/>
                <c:pt idx="0">
                  <c:v>23</c:v>
                </c:pt>
                <c:pt idx="1">
                  <c:v>29</c:v>
                </c:pt>
                <c:pt idx="2">
                  <c:v>25</c:v>
                </c:pt>
                <c:pt idx="3">
                  <c:v>28</c:v>
                </c:pt>
                <c:pt idx="4">
                  <c:v>30</c:v>
                </c:pt>
                <c:pt idx="5">
                  <c:v>28</c:v>
                </c:pt>
                <c:pt idx="6">
                  <c:v>25</c:v>
                </c:pt>
                <c:pt idx="7">
                  <c:v>25</c:v>
                </c:pt>
                <c:pt idx="8">
                  <c:v>23</c:v>
                </c:pt>
                <c:pt idx="9">
                  <c:v>33</c:v>
                </c:pt>
                <c:pt idx="10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19-4D7E-9DD9-94B23543D0F9}"/>
            </c:ext>
          </c:extLst>
        </c:ser>
        <c:ser>
          <c:idx val="1"/>
          <c:order val="1"/>
          <c:tx>
            <c:strRef>
              <c:f>'[Elering_Biometaan_töötlus.xlsx]K1'!$E$7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'[Elering_Biometaan_töötlus.xlsx]K1'!$B$8:$C$18</c:f>
              <c:multiLvlStrCache>
                <c:ptCount val="11"/>
                <c:lvl>
                  <c:pt idx="0">
                    <c:v>Ei</c:v>
                  </c:pt>
                  <c:pt idx="1">
                    <c:v>Jah</c:v>
                  </c:pt>
                  <c:pt idx="2">
                    <c:v>Vene</c:v>
                  </c:pt>
                  <c:pt idx="3">
                    <c:v>Eesti</c:v>
                  </c:pt>
                  <c:pt idx="4">
                    <c:v>60-74</c:v>
                  </c:pt>
                  <c:pt idx="5">
                    <c:v>45-59</c:v>
                  </c:pt>
                  <c:pt idx="6">
                    <c:v>30-44</c:v>
                  </c:pt>
                  <c:pt idx="7">
                    <c:v>18-29</c:v>
                  </c:pt>
                  <c:pt idx="8">
                    <c:v>Naine</c:v>
                  </c:pt>
                  <c:pt idx="9">
                    <c:v>Mees</c:v>
                  </c:pt>
                  <c:pt idx="10">
                    <c:v>Üldjaotus</c:v>
                  </c:pt>
                </c:lvl>
                <c:lvl>
                  <c:pt idx="0">
                    <c:v>Auto kasutamine</c:v>
                  </c:pt>
                  <c:pt idx="2">
                    <c:v>Keel</c:v>
                  </c:pt>
                  <c:pt idx="4">
                    <c:v>Vanus</c:v>
                  </c:pt>
                  <c:pt idx="8">
                    <c:v>Sugu</c:v>
                  </c:pt>
                </c:lvl>
              </c:multiLvlStrCache>
            </c:multiLvlStrRef>
          </c:cat>
          <c:val>
            <c:numRef>
              <c:f>'[Elering_Biometaan_töötlus.xlsx]K1'!$E$8:$E$18</c:f>
              <c:numCache>
                <c:formatCode>0</c:formatCode>
                <c:ptCount val="11"/>
                <c:pt idx="0">
                  <c:v>34</c:v>
                </c:pt>
                <c:pt idx="1">
                  <c:v>37</c:v>
                </c:pt>
                <c:pt idx="2">
                  <c:v>34</c:v>
                </c:pt>
                <c:pt idx="3">
                  <c:v>37</c:v>
                </c:pt>
                <c:pt idx="4">
                  <c:v>34</c:v>
                </c:pt>
                <c:pt idx="5">
                  <c:v>34</c:v>
                </c:pt>
                <c:pt idx="6">
                  <c:v>42</c:v>
                </c:pt>
                <c:pt idx="7">
                  <c:v>31</c:v>
                </c:pt>
                <c:pt idx="8">
                  <c:v>34</c:v>
                </c:pt>
                <c:pt idx="9">
                  <c:v>38</c:v>
                </c:pt>
                <c:pt idx="10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19-4D7E-9DD9-94B23543D0F9}"/>
            </c:ext>
          </c:extLst>
        </c:ser>
        <c:ser>
          <c:idx val="2"/>
          <c:order val="2"/>
          <c:tx>
            <c:strRef>
              <c:f>'[Elering_Biometaan_töötlus.xlsx]K1'!$F$7</c:f>
              <c:strCache>
                <c:ptCount val="1"/>
                <c:pt idx="0">
                  <c:v>ei oska öelda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'[Elering_Biometaan_töötlus.xlsx]K1'!$B$8:$C$18</c:f>
              <c:multiLvlStrCache>
                <c:ptCount val="11"/>
                <c:lvl>
                  <c:pt idx="0">
                    <c:v>Ei</c:v>
                  </c:pt>
                  <c:pt idx="1">
                    <c:v>Jah</c:v>
                  </c:pt>
                  <c:pt idx="2">
                    <c:v>Vene</c:v>
                  </c:pt>
                  <c:pt idx="3">
                    <c:v>Eesti</c:v>
                  </c:pt>
                  <c:pt idx="4">
                    <c:v>60-74</c:v>
                  </c:pt>
                  <c:pt idx="5">
                    <c:v>45-59</c:v>
                  </c:pt>
                  <c:pt idx="6">
                    <c:v>30-44</c:v>
                  </c:pt>
                  <c:pt idx="7">
                    <c:v>18-29</c:v>
                  </c:pt>
                  <c:pt idx="8">
                    <c:v>Naine</c:v>
                  </c:pt>
                  <c:pt idx="9">
                    <c:v>Mees</c:v>
                  </c:pt>
                  <c:pt idx="10">
                    <c:v>Üldjaotus</c:v>
                  </c:pt>
                </c:lvl>
                <c:lvl>
                  <c:pt idx="0">
                    <c:v>Auto kasutamine</c:v>
                  </c:pt>
                  <c:pt idx="2">
                    <c:v>Keel</c:v>
                  </c:pt>
                  <c:pt idx="4">
                    <c:v>Vanus</c:v>
                  </c:pt>
                  <c:pt idx="8">
                    <c:v>Sugu</c:v>
                  </c:pt>
                </c:lvl>
              </c:multiLvlStrCache>
            </c:multiLvlStrRef>
          </c:cat>
          <c:val>
            <c:numRef>
              <c:f>'[Elering_Biometaan_töötlus.xlsx]K1'!$F$8:$F$18</c:f>
              <c:numCache>
                <c:formatCode>0</c:formatCode>
                <c:ptCount val="11"/>
                <c:pt idx="0">
                  <c:v>43</c:v>
                </c:pt>
                <c:pt idx="1">
                  <c:v>35</c:v>
                </c:pt>
                <c:pt idx="2">
                  <c:v>41</c:v>
                </c:pt>
                <c:pt idx="3">
                  <c:v>35</c:v>
                </c:pt>
                <c:pt idx="4">
                  <c:v>36</c:v>
                </c:pt>
                <c:pt idx="5">
                  <c:v>38</c:v>
                </c:pt>
                <c:pt idx="6">
                  <c:v>33</c:v>
                </c:pt>
                <c:pt idx="7">
                  <c:v>44</c:v>
                </c:pt>
                <c:pt idx="8">
                  <c:v>43</c:v>
                </c:pt>
                <c:pt idx="9">
                  <c:v>29</c:v>
                </c:pt>
                <c:pt idx="10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19-4D7E-9DD9-94B23543D0F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80414088"/>
        <c:axId val="280416832"/>
        <c:axId val="0"/>
      </c:bar3DChart>
      <c:catAx>
        <c:axId val="280414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280416832"/>
        <c:crosses val="autoZero"/>
        <c:auto val="1"/>
        <c:lblAlgn val="ctr"/>
        <c:lblOffset val="100"/>
        <c:noMultiLvlLbl val="0"/>
      </c:catAx>
      <c:valAx>
        <c:axId val="28041683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80414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1"/>
      </a:pPr>
      <a:endParaRPr lang="et-E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dirty="0"/>
              <a:t>Millist autokütust Eestis toodetakse?</a:t>
            </a:r>
          </a:p>
          <a:p>
            <a:pPr>
              <a:defRPr/>
            </a:pPr>
            <a:r>
              <a:rPr lang="et-EE" b="0" dirty="0"/>
              <a:t>% vastajatest, kes usuvad, et Eestis toodetakse kütust, N=273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'[Elering_Biometaan_töötlus.xlsx]K2'!$E$5</c:f>
              <c:strCache>
                <c:ptCount val="1"/>
                <c:pt idx="0">
                  <c:v>Diislikütus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'[Elering_Biometaan_töötlus.xlsx]K2'!$C$6:$D$16</c:f>
              <c:multiLvlStrCache>
                <c:ptCount val="11"/>
                <c:lvl>
                  <c:pt idx="0">
                    <c:v>Ei</c:v>
                  </c:pt>
                  <c:pt idx="1">
                    <c:v>Jah</c:v>
                  </c:pt>
                  <c:pt idx="2">
                    <c:v>Vene</c:v>
                  </c:pt>
                  <c:pt idx="3">
                    <c:v>Eesti</c:v>
                  </c:pt>
                  <c:pt idx="4">
                    <c:v>60-74</c:v>
                  </c:pt>
                  <c:pt idx="5">
                    <c:v>45-59</c:v>
                  </c:pt>
                  <c:pt idx="6">
                    <c:v>30-44</c:v>
                  </c:pt>
                  <c:pt idx="7">
                    <c:v>18-29</c:v>
                  </c:pt>
                  <c:pt idx="8">
                    <c:v>Naine</c:v>
                  </c:pt>
                  <c:pt idx="9">
                    <c:v>Mees</c:v>
                  </c:pt>
                  <c:pt idx="10">
                    <c:v>Üldjaotus</c:v>
                  </c:pt>
                </c:lvl>
                <c:lvl>
                  <c:pt idx="0">
                    <c:v>Auto kasutamine</c:v>
                  </c:pt>
                  <c:pt idx="2">
                    <c:v>Keel</c:v>
                  </c:pt>
                  <c:pt idx="4">
                    <c:v>Vanus</c:v>
                  </c:pt>
                  <c:pt idx="8">
                    <c:v>Sugu</c:v>
                  </c:pt>
                </c:lvl>
              </c:multiLvlStrCache>
            </c:multiLvlStrRef>
          </c:cat>
          <c:val>
            <c:numRef>
              <c:f>'[Elering_Biometaan_töötlus.xlsx]K2'!$E$6:$E$16</c:f>
              <c:numCache>
                <c:formatCode>0</c:formatCode>
                <c:ptCount val="11"/>
                <c:pt idx="0">
                  <c:v>29</c:v>
                </c:pt>
                <c:pt idx="1">
                  <c:v>44</c:v>
                </c:pt>
                <c:pt idx="2">
                  <c:v>42</c:v>
                </c:pt>
                <c:pt idx="3">
                  <c:v>40</c:v>
                </c:pt>
                <c:pt idx="4">
                  <c:v>38</c:v>
                </c:pt>
                <c:pt idx="5">
                  <c:v>38</c:v>
                </c:pt>
                <c:pt idx="6">
                  <c:v>42</c:v>
                </c:pt>
                <c:pt idx="7">
                  <c:v>46</c:v>
                </c:pt>
                <c:pt idx="8">
                  <c:v>32</c:v>
                </c:pt>
                <c:pt idx="9">
                  <c:v>48</c:v>
                </c:pt>
                <c:pt idx="10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85-403A-A55F-2A74ACDB2D23}"/>
            </c:ext>
          </c:extLst>
        </c:ser>
        <c:ser>
          <c:idx val="1"/>
          <c:order val="1"/>
          <c:tx>
            <c:strRef>
              <c:f>'[Elering_Biometaan_töötlus.xlsx]K2'!$F$5</c:f>
              <c:strCache>
                <c:ptCount val="1"/>
                <c:pt idx="0">
                  <c:v>Gaas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'[Elering_Biometaan_töötlus.xlsx]K2'!$C$6:$D$16</c:f>
              <c:multiLvlStrCache>
                <c:ptCount val="11"/>
                <c:lvl>
                  <c:pt idx="0">
                    <c:v>Ei</c:v>
                  </c:pt>
                  <c:pt idx="1">
                    <c:v>Jah</c:v>
                  </c:pt>
                  <c:pt idx="2">
                    <c:v>Vene</c:v>
                  </c:pt>
                  <c:pt idx="3">
                    <c:v>Eesti</c:v>
                  </c:pt>
                  <c:pt idx="4">
                    <c:v>60-74</c:v>
                  </c:pt>
                  <c:pt idx="5">
                    <c:v>45-59</c:v>
                  </c:pt>
                  <c:pt idx="6">
                    <c:v>30-44</c:v>
                  </c:pt>
                  <c:pt idx="7">
                    <c:v>18-29</c:v>
                  </c:pt>
                  <c:pt idx="8">
                    <c:v>Naine</c:v>
                  </c:pt>
                  <c:pt idx="9">
                    <c:v>Mees</c:v>
                  </c:pt>
                  <c:pt idx="10">
                    <c:v>Üldjaotus</c:v>
                  </c:pt>
                </c:lvl>
                <c:lvl>
                  <c:pt idx="0">
                    <c:v>Auto kasutamine</c:v>
                  </c:pt>
                  <c:pt idx="2">
                    <c:v>Keel</c:v>
                  </c:pt>
                  <c:pt idx="4">
                    <c:v>Vanus</c:v>
                  </c:pt>
                  <c:pt idx="8">
                    <c:v>Sugu</c:v>
                  </c:pt>
                </c:lvl>
              </c:multiLvlStrCache>
            </c:multiLvlStrRef>
          </c:cat>
          <c:val>
            <c:numRef>
              <c:f>'[Elering_Biometaan_töötlus.xlsx]K2'!$F$6:$F$16</c:f>
              <c:numCache>
                <c:formatCode>0</c:formatCode>
                <c:ptCount val="11"/>
                <c:pt idx="0">
                  <c:v>32</c:v>
                </c:pt>
                <c:pt idx="1">
                  <c:v>31</c:v>
                </c:pt>
                <c:pt idx="2">
                  <c:v>27</c:v>
                </c:pt>
                <c:pt idx="3">
                  <c:v>33</c:v>
                </c:pt>
                <c:pt idx="4">
                  <c:v>28</c:v>
                </c:pt>
                <c:pt idx="5">
                  <c:v>35</c:v>
                </c:pt>
                <c:pt idx="6">
                  <c:v>35</c:v>
                </c:pt>
                <c:pt idx="7">
                  <c:v>21</c:v>
                </c:pt>
                <c:pt idx="8">
                  <c:v>30</c:v>
                </c:pt>
                <c:pt idx="9">
                  <c:v>31</c:v>
                </c:pt>
                <c:pt idx="10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85-403A-A55F-2A74ACDB2D23}"/>
            </c:ext>
          </c:extLst>
        </c:ser>
        <c:ser>
          <c:idx val="2"/>
          <c:order val="2"/>
          <c:tx>
            <c:strRef>
              <c:f>'[Elering_Biometaan_töötlus.xlsx]K2'!$G$5</c:f>
              <c:strCache>
                <c:ptCount val="1"/>
                <c:pt idx="0">
                  <c:v>Bensiin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'[Elering_Biometaan_töötlus.xlsx]K2'!$C$6:$D$16</c:f>
              <c:multiLvlStrCache>
                <c:ptCount val="11"/>
                <c:lvl>
                  <c:pt idx="0">
                    <c:v>Ei</c:v>
                  </c:pt>
                  <c:pt idx="1">
                    <c:v>Jah</c:v>
                  </c:pt>
                  <c:pt idx="2">
                    <c:v>Vene</c:v>
                  </c:pt>
                  <c:pt idx="3">
                    <c:v>Eesti</c:v>
                  </c:pt>
                  <c:pt idx="4">
                    <c:v>60-74</c:v>
                  </c:pt>
                  <c:pt idx="5">
                    <c:v>45-59</c:v>
                  </c:pt>
                  <c:pt idx="6">
                    <c:v>30-44</c:v>
                  </c:pt>
                  <c:pt idx="7">
                    <c:v>18-29</c:v>
                  </c:pt>
                  <c:pt idx="8">
                    <c:v>Naine</c:v>
                  </c:pt>
                  <c:pt idx="9">
                    <c:v>Mees</c:v>
                  </c:pt>
                  <c:pt idx="10">
                    <c:v>Üldjaotus</c:v>
                  </c:pt>
                </c:lvl>
                <c:lvl>
                  <c:pt idx="0">
                    <c:v>Auto kasutamine</c:v>
                  </c:pt>
                  <c:pt idx="2">
                    <c:v>Keel</c:v>
                  </c:pt>
                  <c:pt idx="4">
                    <c:v>Vanus</c:v>
                  </c:pt>
                  <c:pt idx="8">
                    <c:v>Sugu</c:v>
                  </c:pt>
                </c:lvl>
              </c:multiLvlStrCache>
            </c:multiLvlStrRef>
          </c:cat>
          <c:val>
            <c:numRef>
              <c:f>'[Elering_Biometaan_töötlus.xlsx]K2'!$G$6:$G$16</c:f>
              <c:numCache>
                <c:formatCode>0</c:formatCode>
                <c:ptCount val="11"/>
                <c:pt idx="0">
                  <c:v>37</c:v>
                </c:pt>
                <c:pt idx="1">
                  <c:v>22</c:v>
                </c:pt>
                <c:pt idx="2">
                  <c:v>20</c:v>
                </c:pt>
                <c:pt idx="3">
                  <c:v>28</c:v>
                </c:pt>
                <c:pt idx="4">
                  <c:v>27</c:v>
                </c:pt>
                <c:pt idx="5">
                  <c:v>25</c:v>
                </c:pt>
                <c:pt idx="6">
                  <c:v>25</c:v>
                </c:pt>
                <c:pt idx="7">
                  <c:v>25</c:v>
                </c:pt>
                <c:pt idx="8">
                  <c:v>23</c:v>
                </c:pt>
                <c:pt idx="9">
                  <c:v>28</c:v>
                </c:pt>
                <c:pt idx="1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85-403A-A55F-2A74ACDB2D23}"/>
            </c:ext>
          </c:extLst>
        </c:ser>
        <c:ser>
          <c:idx val="3"/>
          <c:order val="3"/>
          <c:tx>
            <c:strRef>
              <c:f>'[Elering_Biometaan_töötlus.xlsx]K2'!$H$5</c:f>
              <c:strCache>
                <c:ptCount val="1"/>
                <c:pt idx="0">
                  <c:v>muu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'[Elering_Biometaan_töötlus.xlsx]K2'!$C$6:$D$16</c:f>
              <c:multiLvlStrCache>
                <c:ptCount val="11"/>
                <c:lvl>
                  <c:pt idx="0">
                    <c:v>Ei</c:v>
                  </c:pt>
                  <c:pt idx="1">
                    <c:v>Jah</c:v>
                  </c:pt>
                  <c:pt idx="2">
                    <c:v>Vene</c:v>
                  </c:pt>
                  <c:pt idx="3">
                    <c:v>Eesti</c:v>
                  </c:pt>
                  <c:pt idx="4">
                    <c:v>60-74</c:v>
                  </c:pt>
                  <c:pt idx="5">
                    <c:v>45-59</c:v>
                  </c:pt>
                  <c:pt idx="6">
                    <c:v>30-44</c:v>
                  </c:pt>
                  <c:pt idx="7">
                    <c:v>18-29</c:v>
                  </c:pt>
                  <c:pt idx="8">
                    <c:v>Naine</c:v>
                  </c:pt>
                  <c:pt idx="9">
                    <c:v>Mees</c:v>
                  </c:pt>
                  <c:pt idx="10">
                    <c:v>Üldjaotus</c:v>
                  </c:pt>
                </c:lvl>
                <c:lvl>
                  <c:pt idx="0">
                    <c:v>Auto kasutamine</c:v>
                  </c:pt>
                  <c:pt idx="2">
                    <c:v>Keel</c:v>
                  </c:pt>
                  <c:pt idx="4">
                    <c:v>Vanus</c:v>
                  </c:pt>
                  <c:pt idx="8">
                    <c:v>Sugu</c:v>
                  </c:pt>
                </c:lvl>
              </c:multiLvlStrCache>
            </c:multiLvlStrRef>
          </c:cat>
          <c:val>
            <c:numRef>
              <c:f>'[Elering_Biometaan_töötlus.xlsx]K2'!$H$6:$H$16</c:f>
              <c:numCache>
                <c:formatCode>0</c:formatCode>
                <c:ptCount val="11"/>
                <c:pt idx="0">
                  <c:v>10</c:v>
                </c:pt>
                <c:pt idx="1">
                  <c:v>23</c:v>
                </c:pt>
                <c:pt idx="2">
                  <c:v>17</c:v>
                </c:pt>
                <c:pt idx="3">
                  <c:v>21</c:v>
                </c:pt>
                <c:pt idx="4">
                  <c:v>19</c:v>
                </c:pt>
                <c:pt idx="5">
                  <c:v>19</c:v>
                </c:pt>
                <c:pt idx="6">
                  <c:v>19</c:v>
                </c:pt>
                <c:pt idx="7">
                  <c:v>24</c:v>
                </c:pt>
                <c:pt idx="8">
                  <c:v>22</c:v>
                </c:pt>
                <c:pt idx="9">
                  <c:v>18</c:v>
                </c:pt>
                <c:pt idx="1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C85-403A-A55F-2A74ACDB2D23}"/>
            </c:ext>
          </c:extLst>
        </c:ser>
        <c:ser>
          <c:idx val="4"/>
          <c:order val="4"/>
          <c:tx>
            <c:strRef>
              <c:f>'[Elering_Biometaan_töötlus.xlsx]K2'!$I$5</c:f>
              <c:strCache>
                <c:ptCount val="1"/>
                <c:pt idx="0">
                  <c:v>ei oska öelda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'[Elering_Biometaan_töötlus.xlsx]K2'!$C$6:$D$16</c:f>
              <c:multiLvlStrCache>
                <c:ptCount val="11"/>
                <c:lvl>
                  <c:pt idx="0">
                    <c:v>Ei</c:v>
                  </c:pt>
                  <c:pt idx="1">
                    <c:v>Jah</c:v>
                  </c:pt>
                  <c:pt idx="2">
                    <c:v>Vene</c:v>
                  </c:pt>
                  <c:pt idx="3">
                    <c:v>Eesti</c:v>
                  </c:pt>
                  <c:pt idx="4">
                    <c:v>60-74</c:v>
                  </c:pt>
                  <c:pt idx="5">
                    <c:v>45-59</c:v>
                  </c:pt>
                  <c:pt idx="6">
                    <c:v>30-44</c:v>
                  </c:pt>
                  <c:pt idx="7">
                    <c:v>18-29</c:v>
                  </c:pt>
                  <c:pt idx="8">
                    <c:v>Naine</c:v>
                  </c:pt>
                  <c:pt idx="9">
                    <c:v>Mees</c:v>
                  </c:pt>
                  <c:pt idx="10">
                    <c:v>Üldjaotus</c:v>
                  </c:pt>
                </c:lvl>
                <c:lvl>
                  <c:pt idx="0">
                    <c:v>Auto kasutamine</c:v>
                  </c:pt>
                  <c:pt idx="2">
                    <c:v>Keel</c:v>
                  </c:pt>
                  <c:pt idx="4">
                    <c:v>Vanus</c:v>
                  </c:pt>
                  <c:pt idx="8">
                    <c:v>Sugu</c:v>
                  </c:pt>
                </c:lvl>
              </c:multiLvlStrCache>
            </c:multiLvlStrRef>
          </c:cat>
          <c:val>
            <c:numRef>
              <c:f>'[Elering_Biometaan_töötlus.xlsx]K2'!$I$6:$I$16</c:f>
              <c:numCache>
                <c:formatCode>0</c:formatCode>
                <c:ptCount val="11"/>
                <c:pt idx="0">
                  <c:v>22</c:v>
                </c:pt>
                <c:pt idx="1">
                  <c:v>8</c:v>
                </c:pt>
                <c:pt idx="2">
                  <c:v>17</c:v>
                </c:pt>
                <c:pt idx="3">
                  <c:v>9</c:v>
                </c:pt>
                <c:pt idx="4">
                  <c:v>10</c:v>
                </c:pt>
                <c:pt idx="5">
                  <c:v>13</c:v>
                </c:pt>
                <c:pt idx="6">
                  <c:v>10</c:v>
                </c:pt>
                <c:pt idx="7">
                  <c:v>13</c:v>
                </c:pt>
                <c:pt idx="8">
                  <c:v>16</c:v>
                </c:pt>
                <c:pt idx="9">
                  <c:v>7</c:v>
                </c:pt>
                <c:pt idx="1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C85-403A-A55F-2A74ACDB2D2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80415656"/>
        <c:axId val="441367336"/>
        <c:axId val="0"/>
      </c:bar3DChart>
      <c:catAx>
        <c:axId val="280415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441367336"/>
        <c:crosses val="autoZero"/>
        <c:auto val="1"/>
        <c:lblAlgn val="ctr"/>
        <c:lblOffset val="100"/>
        <c:noMultiLvlLbl val="0"/>
      </c:catAx>
      <c:valAx>
        <c:axId val="441367336"/>
        <c:scaling>
          <c:orientation val="minMax"/>
        </c:scaling>
        <c:delete val="1"/>
        <c:axPos val="b"/>
        <c:numFmt formatCode="0" sourceLinked="1"/>
        <c:majorTickMark val="none"/>
        <c:minorTickMark val="none"/>
        <c:tickLblPos val="nextTo"/>
        <c:crossAx val="280415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1"/>
      </a:pPr>
      <a:endParaRPr lang="et-E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dirty="0"/>
              <a:t>Milline järgmistest autokütustest on teile teadaolevalt kõige soodsam? </a:t>
            </a:r>
          </a:p>
          <a:p>
            <a:pPr>
              <a:defRPr/>
            </a:pPr>
            <a:r>
              <a:rPr lang="et-EE" b="0" dirty="0"/>
              <a:t>% kõigist vastajatest, N=1004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'[Elering_Biometaan_töötlus.xlsx]K7'!$F$8</c:f>
              <c:strCache>
                <c:ptCount val="1"/>
                <c:pt idx="0">
                  <c:v>Gaas/Biometaan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'[Elering_Biometaan_töötlus.xlsx]K7'!$D$9:$E$19</c:f>
              <c:multiLvlStrCache>
                <c:ptCount val="11"/>
                <c:lvl>
                  <c:pt idx="0">
                    <c:v>Ei</c:v>
                  </c:pt>
                  <c:pt idx="1">
                    <c:v>Jah</c:v>
                  </c:pt>
                  <c:pt idx="2">
                    <c:v>Vene</c:v>
                  </c:pt>
                  <c:pt idx="3">
                    <c:v>Eesti</c:v>
                  </c:pt>
                  <c:pt idx="4">
                    <c:v>60-74</c:v>
                  </c:pt>
                  <c:pt idx="5">
                    <c:v>45-59</c:v>
                  </c:pt>
                  <c:pt idx="6">
                    <c:v>30-44</c:v>
                  </c:pt>
                  <c:pt idx="7">
                    <c:v>18-29</c:v>
                  </c:pt>
                  <c:pt idx="8">
                    <c:v>Naine</c:v>
                  </c:pt>
                  <c:pt idx="9">
                    <c:v>Mees</c:v>
                  </c:pt>
                  <c:pt idx="10">
                    <c:v>Üldjaotus</c:v>
                  </c:pt>
                </c:lvl>
                <c:lvl>
                  <c:pt idx="0">
                    <c:v>Auto kasutamine</c:v>
                  </c:pt>
                  <c:pt idx="2">
                    <c:v>Keel</c:v>
                  </c:pt>
                  <c:pt idx="4">
                    <c:v>Vanus</c:v>
                  </c:pt>
                  <c:pt idx="8">
                    <c:v>Sugu</c:v>
                  </c:pt>
                </c:lvl>
              </c:multiLvlStrCache>
            </c:multiLvlStrRef>
          </c:cat>
          <c:val>
            <c:numRef>
              <c:f>'[Elering_Biometaan_töötlus.xlsx]K7'!$F$9:$F$19</c:f>
              <c:numCache>
                <c:formatCode>0</c:formatCode>
                <c:ptCount val="11"/>
                <c:pt idx="0">
                  <c:v>47</c:v>
                </c:pt>
                <c:pt idx="1">
                  <c:v>71</c:v>
                </c:pt>
                <c:pt idx="2">
                  <c:v>61</c:v>
                </c:pt>
                <c:pt idx="3">
                  <c:v>66</c:v>
                </c:pt>
                <c:pt idx="4">
                  <c:v>58</c:v>
                </c:pt>
                <c:pt idx="5">
                  <c:v>67</c:v>
                </c:pt>
                <c:pt idx="6">
                  <c:v>66</c:v>
                </c:pt>
                <c:pt idx="7">
                  <c:v>65</c:v>
                </c:pt>
                <c:pt idx="8">
                  <c:v>53</c:v>
                </c:pt>
                <c:pt idx="9">
                  <c:v>79</c:v>
                </c:pt>
                <c:pt idx="10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B6-4914-A194-65D5CCE60DEE}"/>
            </c:ext>
          </c:extLst>
        </c:ser>
        <c:ser>
          <c:idx val="1"/>
          <c:order val="1"/>
          <c:tx>
            <c:strRef>
              <c:f>'[Elering_Biometaan_töötlus.xlsx]K7'!$G$8</c:f>
              <c:strCache>
                <c:ptCount val="1"/>
                <c:pt idx="0">
                  <c:v>Diislikütus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'[Elering_Biometaan_töötlus.xlsx]K7'!$D$9:$E$19</c:f>
              <c:multiLvlStrCache>
                <c:ptCount val="11"/>
                <c:lvl>
                  <c:pt idx="0">
                    <c:v>Ei</c:v>
                  </c:pt>
                  <c:pt idx="1">
                    <c:v>Jah</c:v>
                  </c:pt>
                  <c:pt idx="2">
                    <c:v>Vene</c:v>
                  </c:pt>
                  <c:pt idx="3">
                    <c:v>Eesti</c:v>
                  </c:pt>
                  <c:pt idx="4">
                    <c:v>60-74</c:v>
                  </c:pt>
                  <c:pt idx="5">
                    <c:v>45-59</c:v>
                  </c:pt>
                  <c:pt idx="6">
                    <c:v>30-44</c:v>
                  </c:pt>
                  <c:pt idx="7">
                    <c:v>18-29</c:v>
                  </c:pt>
                  <c:pt idx="8">
                    <c:v>Naine</c:v>
                  </c:pt>
                  <c:pt idx="9">
                    <c:v>Mees</c:v>
                  </c:pt>
                  <c:pt idx="10">
                    <c:v>Üldjaotus</c:v>
                  </c:pt>
                </c:lvl>
                <c:lvl>
                  <c:pt idx="0">
                    <c:v>Auto kasutamine</c:v>
                  </c:pt>
                  <c:pt idx="2">
                    <c:v>Keel</c:v>
                  </c:pt>
                  <c:pt idx="4">
                    <c:v>Vanus</c:v>
                  </c:pt>
                  <c:pt idx="8">
                    <c:v>Sugu</c:v>
                  </c:pt>
                </c:lvl>
              </c:multiLvlStrCache>
            </c:multiLvlStrRef>
          </c:cat>
          <c:val>
            <c:numRef>
              <c:f>'[Elering_Biometaan_töötlus.xlsx]K7'!$G$9:$G$19</c:f>
              <c:numCache>
                <c:formatCode>0</c:formatCode>
                <c:ptCount val="11"/>
                <c:pt idx="0">
                  <c:v>29</c:v>
                </c:pt>
                <c:pt idx="1">
                  <c:v>15</c:v>
                </c:pt>
                <c:pt idx="2">
                  <c:v>21</c:v>
                </c:pt>
                <c:pt idx="3">
                  <c:v>18</c:v>
                </c:pt>
                <c:pt idx="4">
                  <c:v>18</c:v>
                </c:pt>
                <c:pt idx="5">
                  <c:v>17</c:v>
                </c:pt>
                <c:pt idx="6">
                  <c:v>22</c:v>
                </c:pt>
                <c:pt idx="7">
                  <c:v>18</c:v>
                </c:pt>
                <c:pt idx="8">
                  <c:v>25</c:v>
                </c:pt>
                <c:pt idx="9">
                  <c:v>10</c:v>
                </c:pt>
                <c:pt idx="10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B6-4914-A194-65D5CCE60DEE}"/>
            </c:ext>
          </c:extLst>
        </c:ser>
        <c:ser>
          <c:idx val="2"/>
          <c:order val="2"/>
          <c:tx>
            <c:strRef>
              <c:f>'[Elering_Biometaan_töötlus.xlsx]K7'!$H$8</c:f>
              <c:strCache>
                <c:ptCount val="1"/>
                <c:pt idx="0">
                  <c:v>Bensiin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'[Elering_Biometaan_töötlus.xlsx]K7'!$D$9:$E$19</c:f>
              <c:multiLvlStrCache>
                <c:ptCount val="11"/>
                <c:lvl>
                  <c:pt idx="0">
                    <c:v>Ei</c:v>
                  </c:pt>
                  <c:pt idx="1">
                    <c:v>Jah</c:v>
                  </c:pt>
                  <c:pt idx="2">
                    <c:v>Vene</c:v>
                  </c:pt>
                  <c:pt idx="3">
                    <c:v>Eesti</c:v>
                  </c:pt>
                  <c:pt idx="4">
                    <c:v>60-74</c:v>
                  </c:pt>
                  <c:pt idx="5">
                    <c:v>45-59</c:v>
                  </c:pt>
                  <c:pt idx="6">
                    <c:v>30-44</c:v>
                  </c:pt>
                  <c:pt idx="7">
                    <c:v>18-29</c:v>
                  </c:pt>
                  <c:pt idx="8">
                    <c:v>Naine</c:v>
                  </c:pt>
                  <c:pt idx="9">
                    <c:v>Mees</c:v>
                  </c:pt>
                  <c:pt idx="10">
                    <c:v>Üldjaotus</c:v>
                  </c:pt>
                </c:lvl>
                <c:lvl>
                  <c:pt idx="0">
                    <c:v>Auto kasutamine</c:v>
                  </c:pt>
                  <c:pt idx="2">
                    <c:v>Keel</c:v>
                  </c:pt>
                  <c:pt idx="4">
                    <c:v>Vanus</c:v>
                  </c:pt>
                  <c:pt idx="8">
                    <c:v>Sugu</c:v>
                  </c:pt>
                </c:lvl>
              </c:multiLvlStrCache>
            </c:multiLvlStrRef>
          </c:cat>
          <c:val>
            <c:numRef>
              <c:f>'[Elering_Biometaan_töötlus.xlsx]K7'!$H$9:$H$19</c:f>
              <c:numCache>
                <c:formatCode>0</c:formatCode>
                <c:ptCount val="11"/>
                <c:pt idx="0">
                  <c:v>8</c:v>
                </c:pt>
                <c:pt idx="1">
                  <c:v>9</c:v>
                </c:pt>
                <c:pt idx="2">
                  <c:v>10</c:v>
                </c:pt>
                <c:pt idx="3">
                  <c:v>8</c:v>
                </c:pt>
                <c:pt idx="4">
                  <c:v>11</c:v>
                </c:pt>
                <c:pt idx="5">
                  <c:v>10</c:v>
                </c:pt>
                <c:pt idx="6">
                  <c:v>8</c:v>
                </c:pt>
                <c:pt idx="7">
                  <c:v>6</c:v>
                </c:pt>
                <c:pt idx="8">
                  <c:v>10</c:v>
                </c:pt>
                <c:pt idx="9">
                  <c:v>7</c:v>
                </c:pt>
                <c:pt idx="1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B6-4914-A194-65D5CCE60DEE}"/>
            </c:ext>
          </c:extLst>
        </c:ser>
        <c:ser>
          <c:idx val="3"/>
          <c:order val="3"/>
          <c:tx>
            <c:strRef>
              <c:f>'[Elering_Biometaan_töötlus.xlsx]K7'!$I$8</c:f>
              <c:strCache>
                <c:ptCount val="1"/>
                <c:pt idx="0">
                  <c:v>ei oska öelda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'[Elering_Biometaan_töötlus.xlsx]K7'!$D$9:$E$19</c:f>
              <c:multiLvlStrCache>
                <c:ptCount val="11"/>
                <c:lvl>
                  <c:pt idx="0">
                    <c:v>Ei</c:v>
                  </c:pt>
                  <c:pt idx="1">
                    <c:v>Jah</c:v>
                  </c:pt>
                  <c:pt idx="2">
                    <c:v>Vene</c:v>
                  </c:pt>
                  <c:pt idx="3">
                    <c:v>Eesti</c:v>
                  </c:pt>
                  <c:pt idx="4">
                    <c:v>60-74</c:v>
                  </c:pt>
                  <c:pt idx="5">
                    <c:v>45-59</c:v>
                  </c:pt>
                  <c:pt idx="6">
                    <c:v>30-44</c:v>
                  </c:pt>
                  <c:pt idx="7">
                    <c:v>18-29</c:v>
                  </c:pt>
                  <c:pt idx="8">
                    <c:v>Naine</c:v>
                  </c:pt>
                  <c:pt idx="9">
                    <c:v>Mees</c:v>
                  </c:pt>
                  <c:pt idx="10">
                    <c:v>Üldjaotus</c:v>
                  </c:pt>
                </c:lvl>
                <c:lvl>
                  <c:pt idx="0">
                    <c:v>Auto kasutamine</c:v>
                  </c:pt>
                  <c:pt idx="2">
                    <c:v>Keel</c:v>
                  </c:pt>
                  <c:pt idx="4">
                    <c:v>Vanus</c:v>
                  </c:pt>
                  <c:pt idx="8">
                    <c:v>Sugu</c:v>
                  </c:pt>
                </c:lvl>
              </c:multiLvlStrCache>
            </c:multiLvlStrRef>
          </c:cat>
          <c:val>
            <c:numRef>
              <c:f>'[Elering_Biometaan_töötlus.xlsx]K7'!$I$9:$I$19</c:f>
              <c:numCache>
                <c:formatCode>0</c:formatCode>
                <c:ptCount val="11"/>
                <c:pt idx="0">
                  <c:v>16</c:v>
                </c:pt>
                <c:pt idx="1">
                  <c:v>5</c:v>
                </c:pt>
                <c:pt idx="2">
                  <c:v>9</c:v>
                </c:pt>
                <c:pt idx="3">
                  <c:v>8</c:v>
                </c:pt>
                <c:pt idx="4">
                  <c:v>13</c:v>
                </c:pt>
                <c:pt idx="5">
                  <c:v>6</c:v>
                </c:pt>
                <c:pt idx="6">
                  <c:v>4</c:v>
                </c:pt>
                <c:pt idx="7">
                  <c:v>12</c:v>
                </c:pt>
                <c:pt idx="8">
                  <c:v>12</c:v>
                </c:pt>
                <c:pt idx="9">
                  <c:v>3</c:v>
                </c:pt>
                <c:pt idx="1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9B6-4914-A194-65D5CCE60DE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41369296"/>
        <c:axId val="441363024"/>
        <c:axId val="0"/>
      </c:bar3DChart>
      <c:catAx>
        <c:axId val="441369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441363024"/>
        <c:crosses val="autoZero"/>
        <c:auto val="1"/>
        <c:lblAlgn val="ctr"/>
        <c:lblOffset val="100"/>
        <c:noMultiLvlLbl val="0"/>
      </c:catAx>
      <c:valAx>
        <c:axId val="44136302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41369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1"/>
      </a:pPr>
      <a:endParaRPr lang="et-E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dirty="0"/>
              <a:t>Kas te oleksite valmis ostma surugaasiga (biometaan, maagaas)  sõitva auto? </a:t>
            </a:r>
          </a:p>
          <a:p>
            <a:pPr>
              <a:defRPr/>
            </a:pPr>
            <a:r>
              <a:rPr lang="et-EE" b="0" dirty="0"/>
              <a:t>% kõigist vastajatest, N=1004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'[Elering_Biometaan_töötlus.xlsx]K8'!$E$5</c:f>
              <c:strCache>
                <c:ptCount val="1"/>
                <c:pt idx="0">
                  <c:v>jah, sobivatel tingimustel kindlasti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'[Elering_Biometaan_töötlus.xlsx]K8'!$C$6:$D$16</c:f>
              <c:multiLvlStrCache>
                <c:ptCount val="11"/>
                <c:lvl>
                  <c:pt idx="0">
                    <c:v>Ei</c:v>
                  </c:pt>
                  <c:pt idx="1">
                    <c:v>Jah</c:v>
                  </c:pt>
                  <c:pt idx="2">
                    <c:v>Vene</c:v>
                  </c:pt>
                  <c:pt idx="3">
                    <c:v>Eesti</c:v>
                  </c:pt>
                  <c:pt idx="4">
                    <c:v>60-74</c:v>
                  </c:pt>
                  <c:pt idx="5">
                    <c:v>45-59</c:v>
                  </c:pt>
                  <c:pt idx="6">
                    <c:v>30-44</c:v>
                  </c:pt>
                  <c:pt idx="7">
                    <c:v>18-29</c:v>
                  </c:pt>
                  <c:pt idx="8">
                    <c:v>Naine</c:v>
                  </c:pt>
                  <c:pt idx="9">
                    <c:v>Mees</c:v>
                  </c:pt>
                  <c:pt idx="10">
                    <c:v>Üldjaotus</c:v>
                  </c:pt>
                </c:lvl>
                <c:lvl>
                  <c:pt idx="0">
                    <c:v>Auto kasutamine</c:v>
                  </c:pt>
                  <c:pt idx="2">
                    <c:v>Keel</c:v>
                  </c:pt>
                  <c:pt idx="4">
                    <c:v>Vanus</c:v>
                  </c:pt>
                  <c:pt idx="8">
                    <c:v>Sugu</c:v>
                  </c:pt>
                </c:lvl>
              </c:multiLvlStrCache>
            </c:multiLvlStrRef>
          </c:cat>
          <c:val>
            <c:numRef>
              <c:f>'[Elering_Biometaan_töötlus.xlsx]K8'!$E$6:$E$16</c:f>
              <c:numCache>
                <c:formatCode>0</c:formatCode>
                <c:ptCount val="11"/>
                <c:pt idx="0">
                  <c:v>19</c:v>
                </c:pt>
                <c:pt idx="1">
                  <c:v>39</c:v>
                </c:pt>
                <c:pt idx="2">
                  <c:v>31</c:v>
                </c:pt>
                <c:pt idx="3">
                  <c:v>35</c:v>
                </c:pt>
                <c:pt idx="4">
                  <c:v>26</c:v>
                </c:pt>
                <c:pt idx="5">
                  <c:v>35</c:v>
                </c:pt>
                <c:pt idx="6">
                  <c:v>39</c:v>
                </c:pt>
                <c:pt idx="7">
                  <c:v>33</c:v>
                </c:pt>
                <c:pt idx="8">
                  <c:v>26</c:v>
                </c:pt>
                <c:pt idx="9">
                  <c:v>44</c:v>
                </c:pt>
                <c:pt idx="10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8E-4FDB-B94B-DF56D9042B65}"/>
            </c:ext>
          </c:extLst>
        </c:ser>
        <c:ser>
          <c:idx val="1"/>
          <c:order val="1"/>
          <c:tx>
            <c:strRef>
              <c:f>'[Elering_Biometaan_töötlus.xlsx]K8'!$F$5</c:f>
              <c:strCache>
                <c:ptCount val="1"/>
                <c:pt idx="0">
                  <c:v>võib-olla, ei välista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'[Elering_Biometaan_töötlus.xlsx]K8'!$C$6:$D$16</c:f>
              <c:multiLvlStrCache>
                <c:ptCount val="11"/>
                <c:lvl>
                  <c:pt idx="0">
                    <c:v>Ei</c:v>
                  </c:pt>
                  <c:pt idx="1">
                    <c:v>Jah</c:v>
                  </c:pt>
                  <c:pt idx="2">
                    <c:v>Vene</c:v>
                  </c:pt>
                  <c:pt idx="3">
                    <c:v>Eesti</c:v>
                  </c:pt>
                  <c:pt idx="4">
                    <c:v>60-74</c:v>
                  </c:pt>
                  <c:pt idx="5">
                    <c:v>45-59</c:v>
                  </c:pt>
                  <c:pt idx="6">
                    <c:v>30-44</c:v>
                  </c:pt>
                  <c:pt idx="7">
                    <c:v>18-29</c:v>
                  </c:pt>
                  <c:pt idx="8">
                    <c:v>Naine</c:v>
                  </c:pt>
                  <c:pt idx="9">
                    <c:v>Mees</c:v>
                  </c:pt>
                  <c:pt idx="10">
                    <c:v>Üldjaotus</c:v>
                  </c:pt>
                </c:lvl>
                <c:lvl>
                  <c:pt idx="0">
                    <c:v>Auto kasutamine</c:v>
                  </c:pt>
                  <c:pt idx="2">
                    <c:v>Keel</c:v>
                  </c:pt>
                  <c:pt idx="4">
                    <c:v>Vanus</c:v>
                  </c:pt>
                  <c:pt idx="8">
                    <c:v>Sugu</c:v>
                  </c:pt>
                </c:lvl>
              </c:multiLvlStrCache>
            </c:multiLvlStrRef>
          </c:cat>
          <c:val>
            <c:numRef>
              <c:f>'[Elering_Biometaan_töötlus.xlsx]K8'!$F$6:$F$16</c:f>
              <c:numCache>
                <c:formatCode>0</c:formatCode>
                <c:ptCount val="11"/>
                <c:pt idx="0">
                  <c:v>32</c:v>
                </c:pt>
                <c:pt idx="1">
                  <c:v>37</c:v>
                </c:pt>
                <c:pt idx="2">
                  <c:v>37</c:v>
                </c:pt>
                <c:pt idx="3">
                  <c:v>35</c:v>
                </c:pt>
                <c:pt idx="4">
                  <c:v>30</c:v>
                </c:pt>
                <c:pt idx="5">
                  <c:v>33</c:v>
                </c:pt>
                <c:pt idx="6">
                  <c:v>39</c:v>
                </c:pt>
                <c:pt idx="7">
                  <c:v>42</c:v>
                </c:pt>
                <c:pt idx="8">
                  <c:v>38</c:v>
                </c:pt>
                <c:pt idx="9">
                  <c:v>33</c:v>
                </c:pt>
                <c:pt idx="10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8E-4FDB-B94B-DF56D9042B65}"/>
            </c:ext>
          </c:extLst>
        </c:ser>
        <c:ser>
          <c:idx val="2"/>
          <c:order val="2"/>
          <c:tx>
            <c:strRef>
              <c:f>'[Elering_Biometaan_töötlus.xlsx]K8'!$G$5</c:f>
              <c:strCache>
                <c:ptCount val="1"/>
                <c:pt idx="0">
                  <c:v>ei ole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'[Elering_Biometaan_töötlus.xlsx]K8'!$C$6:$D$16</c:f>
              <c:multiLvlStrCache>
                <c:ptCount val="11"/>
                <c:lvl>
                  <c:pt idx="0">
                    <c:v>Ei</c:v>
                  </c:pt>
                  <c:pt idx="1">
                    <c:v>Jah</c:v>
                  </c:pt>
                  <c:pt idx="2">
                    <c:v>Vene</c:v>
                  </c:pt>
                  <c:pt idx="3">
                    <c:v>Eesti</c:v>
                  </c:pt>
                  <c:pt idx="4">
                    <c:v>60-74</c:v>
                  </c:pt>
                  <c:pt idx="5">
                    <c:v>45-59</c:v>
                  </c:pt>
                  <c:pt idx="6">
                    <c:v>30-44</c:v>
                  </c:pt>
                  <c:pt idx="7">
                    <c:v>18-29</c:v>
                  </c:pt>
                  <c:pt idx="8">
                    <c:v>Naine</c:v>
                  </c:pt>
                  <c:pt idx="9">
                    <c:v>Mees</c:v>
                  </c:pt>
                  <c:pt idx="10">
                    <c:v>Üldjaotus</c:v>
                  </c:pt>
                </c:lvl>
                <c:lvl>
                  <c:pt idx="0">
                    <c:v>Auto kasutamine</c:v>
                  </c:pt>
                  <c:pt idx="2">
                    <c:v>Keel</c:v>
                  </c:pt>
                  <c:pt idx="4">
                    <c:v>Vanus</c:v>
                  </c:pt>
                  <c:pt idx="8">
                    <c:v>Sugu</c:v>
                  </c:pt>
                </c:lvl>
              </c:multiLvlStrCache>
            </c:multiLvlStrRef>
          </c:cat>
          <c:val>
            <c:numRef>
              <c:f>'[Elering_Biometaan_töötlus.xlsx]K8'!$G$6:$G$16</c:f>
              <c:numCache>
                <c:formatCode>0</c:formatCode>
                <c:ptCount val="11"/>
                <c:pt idx="0">
                  <c:v>17</c:v>
                </c:pt>
                <c:pt idx="1">
                  <c:v>12</c:v>
                </c:pt>
                <c:pt idx="2">
                  <c:v>15</c:v>
                </c:pt>
                <c:pt idx="3">
                  <c:v>13</c:v>
                </c:pt>
                <c:pt idx="4">
                  <c:v>21</c:v>
                </c:pt>
                <c:pt idx="5">
                  <c:v>14</c:v>
                </c:pt>
                <c:pt idx="6">
                  <c:v>8</c:v>
                </c:pt>
                <c:pt idx="7">
                  <c:v>12</c:v>
                </c:pt>
                <c:pt idx="8">
                  <c:v>14</c:v>
                </c:pt>
                <c:pt idx="9">
                  <c:v>14</c:v>
                </c:pt>
                <c:pt idx="1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8E-4FDB-B94B-DF56D9042B65}"/>
            </c:ext>
          </c:extLst>
        </c:ser>
        <c:ser>
          <c:idx val="3"/>
          <c:order val="3"/>
          <c:tx>
            <c:strRef>
              <c:f>'[Elering_Biometaan_töötlus.xlsx]K8'!$H$5</c:f>
              <c:strCache>
                <c:ptCount val="1"/>
                <c:pt idx="0">
                  <c:v>ei oska öelda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'[Elering_Biometaan_töötlus.xlsx]K8'!$C$6:$D$16</c:f>
              <c:multiLvlStrCache>
                <c:ptCount val="11"/>
                <c:lvl>
                  <c:pt idx="0">
                    <c:v>Ei</c:v>
                  </c:pt>
                  <c:pt idx="1">
                    <c:v>Jah</c:v>
                  </c:pt>
                  <c:pt idx="2">
                    <c:v>Vene</c:v>
                  </c:pt>
                  <c:pt idx="3">
                    <c:v>Eesti</c:v>
                  </c:pt>
                  <c:pt idx="4">
                    <c:v>60-74</c:v>
                  </c:pt>
                  <c:pt idx="5">
                    <c:v>45-59</c:v>
                  </c:pt>
                  <c:pt idx="6">
                    <c:v>30-44</c:v>
                  </c:pt>
                  <c:pt idx="7">
                    <c:v>18-29</c:v>
                  </c:pt>
                  <c:pt idx="8">
                    <c:v>Naine</c:v>
                  </c:pt>
                  <c:pt idx="9">
                    <c:v>Mees</c:v>
                  </c:pt>
                  <c:pt idx="10">
                    <c:v>Üldjaotus</c:v>
                  </c:pt>
                </c:lvl>
                <c:lvl>
                  <c:pt idx="0">
                    <c:v>Auto kasutamine</c:v>
                  </c:pt>
                  <c:pt idx="2">
                    <c:v>Keel</c:v>
                  </c:pt>
                  <c:pt idx="4">
                    <c:v>Vanus</c:v>
                  </c:pt>
                  <c:pt idx="8">
                    <c:v>Sugu</c:v>
                  </c:pt>
                </c:lvl>
              </c:multiLvlStrCache>
            </c:multiLvlStrRef>
          </c:cat>
          <c:val>
            <c:numRef>
              <c:f>'[Elering_Biometaan_töötlus.xlsx]K8'!$H$6:$H$16</c:f>
              <c:numCache>
                <c:formatCode>0</c:formatCode>
                <c:ptCount val="11"/>
                <c:pt idx="0">
                  <c:v>31</c:v>
                </c:pt>
                <c:pt idx="1">
                  <c:v>11</c:v>
                </c:pt>
                <c:pt idx="2">
                  <c:v>16</c:v>
                </c:pt>
                <c:pt idx="3">
                  <c:v>17</c:v>
                </c:pt>
                <c:pt idx="4">
                  <c:v>23</c:v>
                </c:pt>
                <c:pt idx="5">
                  <c:v>18</c:v>
                </c:pt>
                <c:pt idx="6">
                  <c:v>12</c:v>
                </c:pt>
                <c:pt idx="7">
                  <c:v>13</c:v>
                </c:pt>
                <c:pt idx="8">
                  <c:v>23</c:v>
                </c:pt>
                <c:pt idx="9">
                  <c:v>9</c:v>
                </c:pt>
                <c:pt idx="10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68E-4FDB-B94B-DF56D9042B65}"/>
            </c:ext>
          </c:extLst>
        </c:ser>
        <c:ser>
          <c:idx val="4"/>
          <c:order val="4"/>
          <c:tx>
            <c:strRef>
              <c:f>'[Elering_Biometaan_töötlus.xlsx]K8'!$I$5</c:f>
              <c:strCache>
                <c:ptCount val="1"/>
                <c:pt idx="0">
                  <c:v>oman/kasutan juba sellist autot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'[Elering_Biometaan_töötlus.xlsx]K8'!$C$6:$D$16</c:f>
              <c:multiLvlStrCache>
                <c:ptCount val="11"/>
                <c:lvl>
                  <c:pt idx="0">
                    <c:v>Ei</c:v>
                  </c:pt>
                  <c:pt idx="1">
                    <c:v>Jah</c:v>
                  </c:pt>
                  <c:pt idx="2">
                    <c:v>Vene</c:v>
                  </c:pt>
                  <c:pt idx="3">
                    <c:v>Eesti</c:v>
                  </c:pt>
                  <c:pt idx="4">
                    <c:v>60-74</c:v>
                  </c:pt>
                  <c:pt idx="5">
                    <c:v>45-59</c:v>
                  </c:pt>
                  <c:pt idx="6">
                    <c:v>30-44</c:v>
                  </c:pt>
                  <c:pt idx="7">
                    <c:v>18-29</c:v>
                  </c:pt>
                  <c:pt idx="8">
                    <c:v>Naine</c:v>
                  </c:pt>
                  <c:pt idx="9">
                    <c:v>Mees</c:v>
                  </c:pt>
                  <c:pt idx="10">
                    <c:v>Üldjaotus</c:v>
                  </c:pt>
                </c:lvl>
                <c:lvl>
                  <c:pt idx="0">
                    <c:v>Auto kasutamine</c:v>
                  </c:pt>
                  <c:pt idx="2">
                    <c:v>Keel</c:v>
                  </c:pt>
                  <c:pt idx="4">
                    <c:v>Vanus</c:v>
                  </c:pt>
                  <c:pt idx="8">
                    <c:v>Sugu</c:v>
                  </c:pt>
                </c:lvl>
              </c:multiLvlStrCache>
            </c:multiLvlStrRef>
          </c:cat>
          <c:val>
            <c:numRef>
              <c:f>'[Elering_Biometaan_töötlus.xlsx]K8'!$I$6:$I$16</c:f>
              <c:numCache>
                <c:formatCode>0</c:formatCode>
                <c:ptCount val="11"/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8E-4FDB-B94B-DF56D9042B6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41362632"/>
        <c:axId val="441365376"/>
        <c:axId val="0"/>
      </c:bar3DChart>
      <c:catAx>
        <c:axId val="4413626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441365376"/>
        <c:crosses val="autoZero"/>
        <c:auto val="1"/>
        <c:lblAlgn val="ctr"/>
        <c:lblOffset val="100"/>
        <c:noMultiLvlLbl val="0"/>
      </c:catAx>
      <c:valAx>
        <c:axId val="44136537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41362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1"/>
      </a:pPr>
      <a:endParaRPr lang="et-E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dirty="0"/>
              <a:t>Millised asjaolud takistavad gaasiga sõitva auto ostmist?</a:t>
            </a:r>
          </a:p>
          <a:p>
            <a:pPr>
              <a:defRPr/>
            </a:pPr>
            <a:r>
              <a:rPr lang="et-EE" b="0" dirty="0"/>
              <a:t>% kõigist vastajatest, N=1004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'[Elering_Biometaan_töötlus.xlsx]K9'!$F$5</c:f>
              <c:strCache>
                <c:ptCount val="1"/>
                <c:pt idx="0">
                  <c:v>gaasitanklate vähesus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'[Elering_Biometaan_töötlus.xlsx]K9'!$D$6:$E$14</c:f>
              <c:multiLvlStrCache>
                <c:ptCount val="9"/>
                <c:lvl>
                  <c:pt idx="0">
                    <c:v>Ei</c:v>
                  </c:pt>
                  <c:pt idx="1">
                    <c:v>Jah</c:v>
                  </c:pt>
                  <c:pt idx="2">
                    <c:v>Lõuna-Eesti</c:v>
                  </c:pt>
                  <c:pt idx="3">
                    <c:v>Kesk-Eesti</c:v>
                  </c:pt>
                  <c:pt idx="4">
                    <c:v>Lääne-Eesti</c:v>
                  </c:pt>
                  <c:pt idx="5">
                    <c:v>Virumaa</c:v>
                  </c:pt>
                  <c:pt idx="6">
                    <c:v>Harju- ja Raplamaa</c:v>
                  </c:pt>
                  <c:pt idx="7">
                    <c:v>Tallinn</c:v>
                  </c:pt>
                  <c:pt idx="8">
                    <c:v>Üldjaotus</c:v>
                  </c:pt>
                </c:lvl>
                <c:lvl>
                  <c:pt idx="0">
                    <c:v>Auto kasutamine</c:v>
                  </c:pt>
                  <c:pt idx="2">
                    <c:v>Elukoht</c:v>
                  </c:pt>
                </c:lvl>
              </c:multiLvlStrCache>
            </c:multiLvlStrRef>
          </c:cat>
          <c:val>
            <c:numRef>
              <c:f>'[Elering_Biometaan_töötlus.xlsx]K9'!$F$6:$F$14</c:f>
              <c:numCache>
                <c:formatCode>0</c:formatCode>
                <c:ptCount val="9"/>
                <c:pt idx="0">
                  <c:v>41</c:v>
                </c:pt>
                <c:pt idx="1">
                  <c:v>50</c:v>
                </c:pt>
                <c:pt idx="2">
                  <c:v>45</c:v>
                </c:pt>
                <c:pt idx="3">
                  <c:v>46</c:v>
                </c:pt>
                <c:pt idx="4">
                  <c:v>53</c:v>
                </c:pt>
                <c:pt idx="5">
                  <c:v>42</c:v>
                </c:pt>
                <c:pt idx="6">
                  <c:v>47</c:v>
                </c:pt>
                <c:pt idx="7">
                  <c:v>51</c:v>
                </c:pt>
                <c:pt idx="8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72-43C2-BE8C-36116B106CFD}"/>
            </c:ext>
          </c:extLst>
        </c:ser>
        <c:ser>
          <c:idx val="1"/>
          <c:order val="1"/>
          <c:tx>
            <c:strRef>
              <c:f>'[Elering_Biometaan_töötlus.xlsx]K9'!$G$5</c:f>
              <c:strCache>
                <c:ptCount val="1"/>
                <c:pt idx="0">
                  <c:v>neid ei ole (piisavas valikus) müüa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'[Elering_Biometaan_töötlus.xlsx]K9'!$D$6:$E$14</c:f>
              <c:multiLvlStrCache>
                <c:ptCount val="9"/>
                <c:lvl>
                  <c:pt idx="0">
                    <c:v>Ei</c:v>
                  </c:pt>
                  <c:pt idx="1">
                    <c:v>Jah</c:v>
                  </c:pt>
                  <c:pt idx="2">
                    <c:v>Lõuna-Eesti</c:v>
                  </c:pt>
                  <c:pt idx="3">
                    <c:v>Kesk-Eesti</c:v>
                  </c:pt>
                  <c:pt idx="4">
                    <c:v>Lääne-Eesti</c:v>
                  </c:pt>
                  <c:pt idx="5">
                    <c:v>Virumaa</c:v>
                  </c:pt>
                  <c:pt idx="6">
                    <c:v>Harju- ja Raplamaa</c:v>
                  </c:pt>
                  <c:pt idx="7">
                    <c:v>Tallinn</c:v>
                  </c:pt>
                  <c:pt idx="8">
                    <c:v>Üldjaotus</c:v>
                  </c:pt>
                </c:lvl>
                <c:lvl>
                  <c:pt idx="0">
                    <c:v>Auto kasutamine</c:v>
                  </c:pt>
                  <c:pt idx="2">
                    <c:v>Elukoht</c:v>
                  </c:pt>
                </c:lvl>
              </c:multiLvlStrCache>
            </c:multiLvlStrRef>
          </c:cat>
          <c:val>
            <c:numRef>
              <c:f>'[Elering_Biometaan_töötlus.xlsx]K9'!$G$6:$G$14</c:f>
              <c:numCache>
                <c:formatCode>0</c:formatCode>
                <c:ptCount val="9"/>
                <c:pt idx="0">
                  <c:v>23</c:v>
                </c:pt>
                <c:pt idx="1">
                  <c:v>46</c:v>
                </c:pt>
                <c:pt idx="2">
                  <c:v>44</c:v>
                </c:pt>
                <c:pt idx="3">
                  <c:v>38</c:v>
                </c:pt>
                <c:pt idx="4">
                  <c:v>45</c:v>
                </c:pt>
                <c:pt idx="5">
                  <c:v>30</c:v>
                </c:pt>
                <c:pt idx="6">
                  <c:v>42</c:v>
                </c:pt>
                <c:pt idx="7">
                  <c:v>39</c:v>
                </c:pt>
                <c:pt idx="8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72-43C2-BE8C-36116B106CFD}"/>
            </c:ext>
          </c:extLst>
        </c:ser>
        <c:ser>
          <c:idx val="2"/>
          <c:order val="2"/>
          <c:tx>
            <c:strRef>
              <c:f>'[Elering_Biometaan_töötlus.xlsx]K9'!$H$5</c:f>
              <c:strCache>
                <c:ptCount val="1"/>
                <c:pt idx="0">
                  <c:v>info puudus võimalustest ja eelistest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'[Elering_Biometaan_töötlus.xlsx]K9'!$D$6:$E$14</c:f>
              <c:multiLvlStrCache>
                <c:ptCount val="9"/>
                <c:lvl>
                  <c:pt idx="0">
                    <c:v>Ei</c:v>
                  </c:pt>
                  <c:pt idx="1">
                    <c:v>Jah</c:v>
                  </c:pt>
                  <c:pt idx="2">
                    <c:v>Lõuna-Eesti</c:v>
                  </c:pt>
                  <c:pt idx="3">
                    <c:v>Kesk-Eesti</c:v>
                  </c:pt>
                  <c:pt idx="4">
                    <c:v>Lääne-Eesti</c:v>
                  </c:pt>
                  <c:pt idx="5">
                    <c:v>Virumaa</c:v>
                  </c:pt>
                  <c:pt idx="6">
                    <c:v>Harju- ja Raplamaa</c:v>
                  </c:pt>
                  <c:pt idx="7">
                    <c:v>Tallinn</c:v>
                  </c:pt>
                  <c:pt idx="8">
                    <c:v>Üldjaotus</c:v>
                  </c:pt>
                </c:lvl>
                <c:lvl>
                  <c:pt idx="0">
                    <c:v>Auto kasutamine</c:v>
                  </c:pt>
                  <c:pt idx="2">
                    <c:v>Elukoht</c:v>
                  </c:pt>
                </c:lvl>
              </c:multiLvlStrCache>
            </c:multiLvlStrRef>
          </c:cat>
          <c:val>
            <c:numRef>
              <c:f>'[Elering_Biometaan_töötlus.xlsx]K9'!$H$6:$H$14</c:f>
              <c:numCache>
                <c:formatCode>0</c:formatCode>
                <c:ptCount val="9"/>
                <c:pt idx="0">
                  <c:v>32</c:v>
                </c:pt>
                <c:pt idx="1">
                  <c:v>40</c:v>
                </c:pt>
                <c:pt idx="2">
                  <c:v>42</c:v>
                </c:pt>
                <c:pt idx="3">
                  <c:v>28</c:v>
                </c:pt>
                <c:pt idx="4">
                  <c:v>40</c:v>
                </c:pt>
                <c:pt idx="5">
                  <c:v>38</c:v>
                </c:pt>
                <c:pt idx="6">
                  <c:v>33</c:v>
                </c:pt>
                <c:pt idx="7">
                  <c:v>39</c:v>
                </c:pt>
                <c:pt idx="8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72-43C2-BE8C-36116B106CFD}"/>
            </c:ext>
          </c:extLst>
        </c:ser>
        <c:ser>
          <c:idx val="3"/>
          <c:order val="3"/>
          <c:tx>
            <c:strRef>
              <c:f>'[Elering_Biometaan_töötlus.xlsx]K9'!$I$5</c:f>
              <c:strCache>
                <c:ptCount val="1"/>
                <c:pt idx="0">
                  <c:v>selline auto on kallim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'[Elering_Biometaan_töötlus.xlsx]K9'!$D$6:$E$14</c:f>
              <c:multiLvlStrCache>
                <c:ptCount val="9"/>
                <c:lvl>
                  <c:pt idx="0">
                    <c:v>Ei</c:v>
                  </c:pt>
                  <c:pt idx="1">
                    <c:v>Jah</c:v>
                  </c:pt>
                  <c:pt idx="2">
                    <c:v>Lõuna-Eesti</c:v>
                  </c:pt>
                  <c:pt idx="3">
                    <c:v>Kesk-Eesti</c:v>
                  </c:pt>
                  <c:pt idx="4">
                    <c:v>Lääne-Eesti</c:v>
                  </c:pt>
                  <c:pt idx="5">
                    <c:v>Virumaa</c:v>
                  </c:pt>
                  <c:pt idx="6">
                    <c:v>Harju- ja Raplamaa</c:v>
                  </c:pt>
                  <c:pt idx="7">
                    <c:v>Tallinn</c:v>
                  </c:pt>
                  <c:pt idx="8">
                    <c:v>Üldjaotus</c:v>
                  </c:pt>
                </c:lvl>
                <c:lvl>
                  <c:pt idx="0">
                    <c:v>Auto kasutamine</c:v>
                  </c:pt>
                  <c:pt idx="2">
                    <c:v>Elukoht</c:v>
                  </c:pt>
                </c:lvl>
              </c:multiLvlStrCache>
            </c:multiLvlStrRef>
          </c:cat>
          <c:val>
            <c:numRef>
              <c:f>'[Elering_Biometaan_töötlus.xlsx]K9'!$I$6:$I$14</c:f>
              <c:numCache>
                <c:formatCode>0</c:formatCode>
                <c:ptCount val="9"/>
                <c:pt idx="0">
                  <c:v>25</c:v>
                </c:pt>
                <c:pt idx="1">
                  <c:v>39</c:v>
                </c:pt>
                <c:pt idx="2">
                  <c:v>37</c:v>
                </c:pt>
                <c:pt idx="3">
                  <c:v>39</c:v>
                </c:pt>
                <c:pt idx="4">
                  <c:v>33</c:v>
                </c:pt>
                <c:pt idx="5">
                  <c:v>41</c:v>
                </c:pt>
                <c:pt idx="6">
                  <c:v>40</c:v>
                </c:pt>
                <c:pt idx="7">
                  <c:v>29</c:v>
                </c:pt>
                <c:pt idx="8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C72-43C2-BE8C-36116B106CFD}"/>
            </c:ext>
          </c:extLst>
        </c:ser>
        <c:ser>
          <c:idx val="4"/>
          <c:order val="4"/>
          <c:tx>
            <c:strRef>
              <c:f>'[Elering_Biometaan_töötlus.xlsx]K9'!$J$5</c:f>
              <c:strCache>
                <c:ptCount val="1"/>
                <c:pt idx="0">
                  <c:v>gaas ja gaasiga tankimine on ohtlik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'[Elering_Biometaan_töötlus.xlsx]K9'!$D$6:$E$14</c:f>
              <c:multiLvlStrCache>
                <c:ptCount val="9"/>
                <c:lvl>
                  <c:pt idx="0">
                    <c:v>Ei</c:v>
                  </c:pt>
                  <c:pt idx="1">
                    <c:v>Jah</c:v>
                  </c:pt>
                  <c:pt idx="2">
                    <c:v>Lõuna-Eesti</c:v>
                  </c:pt>
                  <c:pt idx="3">
                    <c:v>Kesk-Eesti</c:v>
                  </c:pt>
                  <c:pt idx="4">
                    <c:v>Lääne-Eesti</c:v>
                  </c:pt>
                  <c:pt idx="5">
                    <c:v>Virumaa</c:v>
                  </c:pt>
                  <c:pt idx="6">
                    <c:v>Harju- ja Raplamaa</c:v>
                  </c:pt>
                  <c:pt idx="7">
                    <c:v>Tallinn</c:v>
                  </c:pt>
                  <c:pt idx="8">
                    <c:v>Üldjaotus</c:v>
                  </c:pt>
                </c:lvl>
                <c:lvl>
                  <c:pt idx="0">
                    <c:v>Auto kasutamine</c:v>
                  </c:pt>
                  <c:pt idx="2">
                    <c:v>Elukoht</c:v>
                  </c:pt>
                </c:lvl>
              </c:multiLvlStrCache>
            </c:multiLvlStrRef>
          </c:cat>
          <c:val>
            <c:numRef>
              <c:f>'[Elering_Biometaan_töötlus.xlsx]K9'!$J$6:$J$14</c:f>
              <c:numCache>
                <c:formatCode>0</c:formatCode>
                <c:ptCount val="9"/>
                <c:pt idx="0">
                  <c:v>15</c:v>
                </c:pt>
                <c:pt idx="1">
                  <c:v>13</c:v>
                </c:pt>
                <c:pt idx="2">
                  <c:v>16</c:v>
                </c:pt>
                <c:pt idx="3">
                  <c:v>16</c:v>
                </c:pt>
                <c:pt idx="4">
                  <c:v>14</c:v>
                </c:pt>
                <c:pt idx="5">
                  <c:v>15</c:v>
                </c:pt>
                <c:pt idx="6">
                  <c:v>9</c:v>
                </c:pt>
                <c:pt idx="7">
                  <c:v>12</c:v>
                </c:pt>
                <c:pt idx="8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C72-43C2-BE8C-36116B106CFD}"/>
            </c:ext>
          </c:extLst>
        </c:ser>
        <c:ser>
          <c:idx val="5"/>
          <c:order val="5"/>
          <c:tx>
            <c:strRef>
              <c:f>'[Elering_Biometaan_töötlus.xlsx]K9'!$K$5</c:f>
              <c:strCache>
                <c:ptCount val="1"/>
                <c:pt idx="0">
                  <c:v>auto võimsus väheneb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'[Elering_Biometaan_töötlus.xlsx]K9'!$D$6:$E$14</c:f>
              <c:multiLvlStrCache>
                <c:ptCount val="9"/>
                <c:lvl>
                  <c:pt idx="0">
                    <c:v>Ei</c:v>
                  </c:pt>
                  <c:pt idx="1">
                    <c:v>Jah</c:v>
                  </c:pt>
                  <c:pt idx="2">
                    <c:v>Lõuna-Eesti</c:v>
                  </c:pt>
                  <c:pt idx="3">
                    <c:v>Kesk-Eesti</c:v>
                  </c:pt>
                  <c:pt idx="4">
                    <c:v>Lääne-Eesti</c:v>
                  </c:pt>
                  <c:pt idx="5">
                    <c:v>Virumaa</c:v>
                  </c:pt>
                  <c:pt idx="6">
                    <c:v>Harju- ja Raplamaa</c:v>
                  </c:pt>
                  <c:pt idx="7">
                    <c:v>Tallinn</c:v>
                  </c:pt>
                  <c:pt idx="8">
                    <c:v>Üldjaotus</c:v>
                  </c:pt>
                </c:lvl>
                <c:lvl>
                  <c:pt idx="0">
                    <c:v>Auto kasutamine</c:v>
                  </c:pt>
                  <c:pt idx="2">
                    <c:v>Elukoht</c:v>
                  </c:pt>
                </c:lvl>
              </c:multiLvlStrCache>
            </c:multiLvlStrRef>
          </c:cat>
          <c:val>
            <c:numRef>
              <c:f>'[Elering_Biometaan_töötlus.xlsx]K9'!$K$6:$K$14</c:f>
              <c:numCache>
                <c:formatCode>0</c:formatCode>
                <c:ptCount val="9"/>
                <c:pt idx="0">
                  <c:v>4</c:v>
                </c:pt>
                <c:pt idx="1">
                  <c:v>13</c:v>
                </c:pt>
                <c:pt idx="2">
                  <c:v>11</c:v>
                </c:pt>
                <c:pt idx="3">
                  <c:v>7</c:v>
                </c:pt>
                <c:pt idx="4">
                  <c:v>7</c:v>
                </c:pt>
                <c:pt idx="5">
                  <c:v>11</c:v>
                </c:pt>
                <c:pt idx="6">
                  <c:v>9</c:v>
                </c:pt>
                <c:pt idx="7">
                  <c:v>11</c:v>
                </c:pt>
                <c:pt idx="8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C72-43C2-BE8C-36116B106CFD}"/>
            </c:ext>
          </c:extLst>
        </c:ser>
        <c:ser>
          <c:idx val="6"/>
          <c:order val="6"/>
          <c:tx>
            <c:strRef>
              <c:f>'[Elering_Biometaan_töötlus.xlsx]K9'!$L$5</c:f>
              <c:strCache>
                <c:ptCount val="1"/>
                <c:pt idx="0">
                  <c:v>see pole prestiižne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'[Elering_Biometaan_töötlus.xlsx]K9'!$D$6:$E$14</c:f>
              <c:multiLvlStrCache>
                <c:ptCount val="9"/>
                <c:lvl>
                  <c:pt idx="0">
                    <c:v>Ei</c:v>
                  </c:pt>
                  <c:pt idx="1">
                    <c:v>Jah</c:v>
                  </c:pt>
                  <c:pt idx="2">
                    <c:v>Lõuna-Eesti</c:v>
                  </c:pt>
                  <c:pt idx="3">
                    <c:v>Kesk-Eesti</c:v>
                  </c:pt>
                  <c:pt idx="4">
                    <c:v>Lääne-Eesti</c:v>
                  </c:pt>
                  <c:pt idx="5">
                    <c:v>Virumaa</c:v>
                  </c:pt>
                  <c:pt idx="6">
                    <c:v>Harju- ja Raplamaa</c:v>
                  </c:pt>
                  <c:pt idx="7">
                    <c:v>Tallinn</c:v>
                  </c:pt>
                  <c:pt idx="8">
                    <c:v>Üldjaotus</c:v>
                  </c:pt>
                </c:lvl>
                <c:lvl>
                  <c:pt idx="0">
                    <c:v>Auto kasutamine</c:v>
                  </c:pt>
                  <c:pt idx="2">
                    <c:v>Elukoht</c:v>
                  </c:pt>
                </c:lvl>
              </c:multiLvlStrCache>
            </c:multiLvlStrRef>
          </c:cat>
          <c:val>
            <c:numRef>
              <c:f>'[Elering_Biometaan_töötlus.xlsx]K9'!$L$6:$L$14</c:f>
              <c:numCache>
                <c:formatCode>0</c:formatCode>
                <c:ptCount val="9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0</c:v>
                </c:pt>
                <c:pt idx="4">
                  <c:v>3</c:v>
                </c:pt>
                <c:pt idx="5">
                  <c:v>1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C72-43C2-BE8C-36116B106CFD}"/>
            </c:ext>
          </c:extLst>
        </c:ser>
        <c:ser>
          <c:idx val="7"/>
          <c:order val="7"/>
          <c:tx>
            <c:strRef>
              <c:f>'[Elering_Biometaan_töötlus.xlsx]K9'!$M$5</c:f>
              <c:strCache>
                <c:ptCount val="1"/>
                <c:pt idx="0">
                  <c:v>ei oska öelda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'[Elering_Biometaan_töötlus.xlsx]K9'!$D$6:$E$14</c:f>
              <c:multiLvlStrCache>
                <c:ptCount val="9"/>
                <c:lvl>
                  <c:pt idx="0">
                    <c:v>Ei</c:v>
                  </c:pt>
                  <c:pt idx="1">
                    <c:v>Jah</c:v>
                  </c:pt>
                  <c:pt idx="2">
                    <c:v>Lõuna-Eesti</c:v>
                  </c:pt>
                  <c:pt idx="3">
                    <c:v>Kesk-Eesti</c:v>
                  </c:pt>
                  <c:pt idx="4">
                    <c:v>Lääne-Eesti</c:v>
                  </c:pt>
                  <c:pt idx="5">
                    <c:v>Virumaa</c:v>
                  </c:pt>
                  <c:pt idx="6">
                    <c:v>Harju- ja Raplamaa</c:v>
                  </c:pt>
                  <c:pt idx="7">
                    <c:v>Tallinn</c:v>
                  </c:pt>
                  <c:pt idx="8">
                    <c:v>Üldjaotus</c:v>
                  </c:pt>
                </c:lvl>
                <c:lvl>
                  <c:pt idx="0">
                    <c:v>Auto kasutamine</c:v>
                  </c:pt>
                  <c:pt idx="2">
                    <c:v>Elukoht</c:v>
                  </c:pt>
                </c:lvl>
              </c:multiLvlStrCache>
            </c:multiLvlStrRef>
          </c:cat>
          <c:val>
            <c:numRef>
              <c:f>'[Elering_Biometaan_töötlus.xlsx]K9'!$M$6:$M$14</c:f>
              <c:numCache>
                <c:formatCode>0</c:formatCode>
                <c:ptCount val="9"/>
                <c:pt idx="0">
                  <c:v>33</c:v>
                </c:pt>
                <c:pt idx="1">
                  <c:v>9</c:v>
                </c:pt>
                <c:pt idx="2">
                  <c:v>17</c:v>
                </c:pt>
                <c:pt idx="3">
                  <c:v>17</c:v>
                </c:pt>
                <c:pt idx="4">
                  <c:v>9</c:v>
                </c:pt>
                <c:pt idx="5">
                  <c:v>18</c:v>
                </c:pt>
                <c:pt idx="6">
                  <c:v>16</c:v>
                </c:pt>
                <c:pt idx="7">
                  <c:v>16</c:v>
                </c:pt>
                <c:pt idx="8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C72-43C2-BE8C-36116B106CF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41365768"/>
        <c:axId val="441364592"/>
        <c:axId val="0"/>
      </c:bar3DChart>
      <c:catAx>
        <c:axId val="441365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441364592"/>
        <c:crosses val="autoZero"/>
        <c:auto val="1"/>
        <c:lblAlgn val="ctr"/>
        <c:lblOffset val="100"/>
        <c:noMultiLvlLbl val="0"/>
      </c:catAx>
      <c:valAx>
        <c:axId val="441364592"/>
        <c:scaling>
          <c:orientation val="minMax"/>
        </c:scaling>
        <c:delete val="1"/>
        <c:axPos val="b"/>
        <c:numFmt formatCode="0" sourceLinked="1"/>
        <c:majorTickMark val="none"/>
        <c:minorTickMark val="none"/>
        <c:tickLblPos val="nextTo"/>
        <c:crossAx val="441365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1"/>
      </a:pPr>
      <a:endParaRPr lang="et-EE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dirty="0"/>
              <a:t>Autokütusena võib kasutada ka biometaani, mida on hakatud tootma ka Eestis, mis on teie arvates peamine, tähtsaim argument biometaani eelistamiseks?</a:t>
            </a:r>
          </a:p>
          <a:p>
            <a:pPr>
              <a:defRPr/>
            </a:pPr>
            <a:r>
              <a:rPr lang="et-EE" b="0" dirty="0"/>
              <a:t>% kõigist vastajatest, N=1004</a:t>
            </a:r>
          </a:p>
        </c:rich>
      </c:tx>
      <c:layout>
        <c:manualLayout>
          <c:xMode val="edge"/>
          <c:yMode val="edge"/>
          <c:x val="0.13046387242831758"/>
          <c:y val="1.35249354015716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'[Elering_Biometaan_töötlus.xlsx]K10'!$F$9</c:f>
              <c:strCache>
                <c:ptCount val="1"/>
                <c:pt idx="0">
                  <c:v>keskkonnasõbralik taastuvkütus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'[Elering_Biometaan_töötlus.xlsx]K10'!$D$10:$E$20</c:f>
              <c:multiLvlStrCache>
                <c:ptCount val="11"/>
                <c:lvl>
                  <c:pt idx="0">
                    <c:v>Ei</c:v>
                  </c:pt>
                  <c:pt idx="1">
                    <c:v>Jah</c:v>
                  </c:pt>
                  <c:pt idx="2">
                    <c:v>Vene</c:v>
                  </c:pt>
                  <c:pt idx="3">
                    <c:v>Eesti</c:v>
                  </c:pt>
                  <c:pt idx="4">
                    <c:v>60-74</c:v>
                  </c:pt>
                  <c:pt idx="5">
                    <c:v>45-59</c:v>
                  </c:pt>
                  <c:pt idx="6">
                    <c:v>30-44</c:v>
                  </c:pt>
                  <c:pt idx="7">
                    <c:v>18-29</c:v>
                  </c:pt>
                  <c:pt idx="8">
                    <c:v>Naine</c:v>
                  </c:pt>
                  <c:pt idx="9">
                    <c:v>Mees</c:v>
                  </c:pt>
                  <c:pt idx="10">
                    <c:v>Üldjaotus</c:v>
                  </c:pt>
                </c:lvl>
                <c:lvl>
                  <c:pt idx="0">
                    <c:v>Auto kasutamine</c:v>
                  </c:pt>
                  <c:pt idx="2">
                    <c:v>Keel</c:v>
                  </c:pt>
                  <c:pt idx="4">
                    <c:v>Vanus</c:v>
                  </c:pt>
                  <c:pt idx="8">
                    <c:v>Sugu</c:v>
                  </c:pt>
                </c:lvl>
              </c:multiLvlStrCache>
            </c:multiLvlStrRef>
          </c:cat>
          <c:val>
            <c:numRef>
              <c:f>'[Elering_Biometaan_töötlus.xlsx]K10'!$F$10:$F$20</c:f>
              <c:numCache>
                <c:formatCode>0</c:formatCode>
                <c:ptCount val="11"/>
                <c:pt idx="0">
                  <c:v>51</c:v>
                </c:pt>
                <c:pt idx="1">
                  <c:v>44</c:v>
                </c:pt>
                <c:pt idx="2">
                  <c:v>47</c:v>
                </c:pt>
                <c:pt idx="3">
                  <c:v>46</c:v>
                </c:pt>
                <c:pt idx="4">
                  <c:v>47</c:v>
                </c:pt>
                <c:pt idx="5">
                  <c:v>49</c:v>
                </c:pt>
                <c:pt idx="6">
                  <c:v>41</c:v>
                </c:pt>
                <c:pt idx="7">
                  <c:v>49</c:v>
                </c:pt>
                <c:pt idx="8">
                  <c:v>51</c:v>
                </c:pt>
                <c:pt idx="9">
                  <c:v>40</c:v>
                </c:pt>
                <c:pt idx="10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8F-4CAF-8CD9-C14E0843AA01}"/>
            </c:ext>
          </c:extLst>
        </c:ser>
        <c:ser>
          <c:idx val="1"/>
          <c:order val="1"/>
          <c:tx>
            <c:strRef>
              <c:f>'[Elering_Biometaan_töötlus.xlsx]K10'!$G$9</c:f>
              <c:strCache>
                <c:ptCount val="1"/>
                <c:pt idx="0">
                  <c:v>odavam hind võrreldes bensiiniga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'[Elering_Biometaan_töötlus.xlsx]K10'!$D$10:$E$20</c:f>
              <c:multiLvlStrCache>
                <c:ptCount val="11"/>
                <c:lvl>
                  <c:pt idx="0">
                    <c:v>Ei</c:v>
                  </c:pt>
                  <c:pt idx="1">
                    <c:v>Jah</c:v>
                  </c:pt>
                  <c:pt idx="2">
                    <c:v>Vene</c:v>
                  </c:pt>
                  <c:pt idx="3">
                    <c:v>Eesti</c:v>
                  </c:pt>
                  <c:pt idx="4">
                    <c:v>60-74</c:v>
                  </c:pt>
                  <c:pt idx="5">
                    <c:v>45-59</c:v>
                  </c:pt>
                  <c:pt idx="6">
                    <c:v>30-44</c:v>
                  </c:pt>
                  <c:pt idx="7">
                    <c:v>18-29</c:v>
                  </c:pt>
                  <c:pt idx="8">
                    <c:v>Naine</c:v>
                  </c:pt>
                  <c:pt idx="9">
                    <c:v>Mees</c:v>
                  </c:pt>
                  <c:pt idx="10">
                    <c:v>Üldjaotus</c:v>
                  </c:pt>
                </c:lvl>
                <c:lvl>
                  <c:pt idx="0">
                    <c:v>Auto kasutamine</c:v>
                  </c:pt>
                  <c:pt idx="2">
                    <c:v>Keel</c:v>
                  </c:pt>
                  <c:pt idx="4">
                    <c:v>Vanus</c:v>
                  </c:pt>
                  <c:pt idx="8">
                    <c:v>Sugu</c:v>
                  </c:pt>
                </c:lvl>
              </c:multiLvlStrCache>
            </c:multiLvlStrRef>
          </c:cat>
          <c:val>
            <c:numRef>
              <c:f>'[Elering_Biometaan_töötlus.xlsx]K10'!$G$10:$G$20</c:f>
              <c:numCache>
                <c:formatCode>0</c:formatCode>
                <c:ptCount val="11"/>
                <c:pt idx="0">
                  <c:v>20</c:v>
                </c:pt>
                <c:pt idx="1">
                  <c:v>36</c:v>
                </c:pt>
                <c:pt idx="2">
                  <c:v>28</c:v>
                </c:pt>
                <c:pt idx="3">
                  <c:v>33</c:v>
                </c:pt>
                <c:pt idx="4">
                  <c:v>25</c:v>
                </c:pt>
                <c:pt idx="5">
                  <c:v>31</c:v>
                </c:pt>
                <c:pt idx="6">
                  <c:v>38</c:v>
                </c:pt>
                <c:pt idx="7">
                  <c:v>30</c:v>
                </c:pt>
                <c:pt idx="8">
                  <c:v>25</c:v>
                </c:pt>
                <c:pt idx="9">
                  <c:v>39</c:v>
                </c:pt>
                <c:pt idx="10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8F-4CAF-8CD9-C14E0843AA01}"/>
            </c:ext>
          </c:extLst>
        </c:ser>
        <c:ser>
          <c:idx val="2"/>
          <c:order val="2"/>
          <c:tx>
            <c:strRef>
              <c:f>'[Elering_Biometaan_töötlus.xlsx]K10'!$H$9</c:f>
              <c:strCache>
                <c:ptCount val="1"/>
                <c:pt idx="0">
                  <c:v>toodetud Eestis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'[Elering_Biometaan_töötlus.xlsx]K10'!$D$10:$E$20</c:f>
              <c:multiLvlStrCache>
                <c:ptCount val="11"/>
                <c:lvl>
                  <c:pt idx="0">
                    <c:v>Ei</c:v>
                  </c:pt>
                  <c:pt idx="1">
                    <c:v>Jah</c:v>
                  </c:pt>
                  <c:pt idx="2">
                    <c:v>Vene</c:v>
                  </c:pt>
                  <c:pt idx="3">
                    <c:v>Eesti</c:v>
                  </c:pt>
                  <c:pt idx="4">
                    <c:v>60-74</c:v>
                  </c:pt>
                  <c:pt idx="5">
                    <c:v>45-59</c:v>
                  </c:pt>
                  <c:pt idx="6">
                    <c:v>30-44</c:v>
                  </c:pt>
                  <c:pt idx="7">
                    <c:v>18-29</c:v>
                  </c:pt>
                  <c:pt idx="8">
                    <c:v>Naine</c:v>
                  </c:pt>
                  <c:pt idx="9">
                    <c:v>Mees</c:v>
                  </c:pt>
                  <c:pt idx="10">
                    <c:v>Üldjaotus</c:v>
                  </c:pt>
                </c:lvl>
                <c:lvl>
                  <c:pt idx="0">
                    <c:v>Auto kasutamine</c:v>
                  </c:pt>
                  <c:pt idx="2">
                    <c:v>Keel</c:v>
                  </c:pt>
                  <c:pt idx="4">
                    <c:v>Vanus</c:v>
                  </c:pt>
                  <c:pt idx="8">
                    <c:v>Sugu</c:v>
                  </c:pt>
                </c:lvl>
              </c:multiLvlStrCache>
            </c:multiLvlStrRef>
          </c:cat>
          <c:val>
            <c:numRef>
              <c:f>'[Elering_Biometaan_töötlus.xlsx]K10'!$H$10:$H$20</c:f>
              <c:numCache>
                <c:formatCode>0</c:formatCode>
                <c:ptCount val="11"/>
                <c:pt idx="0">
                  <c:v>11</c:v>
                </c:pt>
                <c:pt idx="1">
                  <c:v>7</c:v>
                </c:pt>
                <c:pt idx="2">
                  <c:v>6</c:v>
                </c:pt>
                <c:pt idx="3">
                  <c:v>8</c:v>
                </c:pt>
                <c:pt idx="4">
                  <c:v>11</c:v>
                </c:pt>
                <c:pt idx="5">
                  <c:v>6</c:v>
                </c:pt>
                <c:pt idx="6">
                  <c:v>9</c:v>
                </c:pt>
                <c:pt idx="7">
                  <c:v>5</c:v>
                </c:pt>
                <c:pt idx="8">
                  <c:v>8</c:v>
                </c:pt>
                <c:pt idx="9">
                  <c:v>8</c:v>
                </c:pt>
                <c:pt idx="1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8F-4CAF-8CD9-C14E0843AA01}"/>
            </c:ext>
          </c:extLst>
        </c:ser>
        <c:ser>
          <c:idx val="3"/>
          <c:order val="3"/>
          <c:tx>
            <c:strRef>
              <c:f>'[Elering_Biometaan_töötlus.xlsx]K10'!$I$9</c:f>
              <c:strCache>
                <c:ptCount val="1"/>
                <c:pt idx="0">
                  <c:v>muu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'[Elering_Biometaan_töötlus.xlsx]K10'!$D$10:$E$20</c:f>
              <c:multiLvlStrCache>
                <c:ptCount val="11"/>
                <c:lvl>
                  <c:pt idx="0">
                    <c:v>Ei</c:v>
                  </c:pt>
                  <c:pt idx="1">
                    <c:v>Jah</c:v>
                  </c:pt>
                  <c:pt idx="2">
                    <c:v>Vene</c:v>
                  </c:pt>
                  <c:pt idx="3">
                    <c:v>Eesti</c:v>
                  </c:pt>
                  <c:pt idx="4">
                    <c:v>60-74</c:v>
                  </c:pt>
                  <c:pt idx="5">
                    <c:v>45-59</c:v>
                  </c:pt>
                  <c:pt idx="6">
                    <c:v>30-44</c:v>
                  </c:pt>
                  <c:pt idx="7">
                    <c:v>18-29</c:v>
                  </c:pt>
                  <c:pt idx="8">
                    <c:v>Naine</c:v>
                  </c:pt>
                  <c:pt idx="9">
                    <c:v>Mees</c:v>
                  </c:pt>
                  <c:pt idx="10">
                    <c:v>Üldjaotus</c:v>
                  </c:pt>
                </c:lvl>
                <c:lvl>
                  <c:pt idx="0">
                    <c:v>Auto kasutamine</c:v>
                  </c:pt>
                  <c:pt idx="2">
                    <c:v>Keel</c:v>
                  </c:pt>
                  <c:pt idx="4">
                    <c:v>Vanus</c:v>
                  </c:pt>
                  <c:pt idx="8">
                    <c:v>Sugu</c:v>
                  </c:pt>
                </c:lvl>
              </c:multiLvlStrCache>
            </c:multiLvlStrRef>
          </c:cat>
          <c:val>
            <c:numRef>
              <c:f>'[Elering_Biometaan_töötlus.xlsx]K10'!$I$10:$I$20</c:f>
              <c:numCache>
                <c:formatCode>0</c:formatCode>
                <c:ptCount val="11"/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7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D8F-4CAF-8CD9-C14E0843AA01}"/>
            </c:ext>
          </c:extLst>
        </c:ser>
        <c:ser>
          <c:idx val="4"/>
          <c:order val="4"/>
          <c:tx>
            <c:strRef>
              <c:f>'[Elering_Biometaan_töötlus.xlsx]K10'!$J$9</c:f>
              <c:strCache>
                <c:ptCount val="1"/>
                <c:pt idx="0">
                  <c:v>ei oska öelda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'[Elering_Biometaan_töötlus.xlsx]K10'!$D$10:$E$20</c:f>
              <c:multiLvlStrCache>
                <c:ptCount val="11"/>
                <c:lvl>
                  <c:pt idx="0">
                    <c:v>Ei</c:v>
                  </c:pt>
                  <c:pt idx="1">
                    <c:v>Jah</c:v>
                  </c:pt>
                  <c:pt idx="2">
                    <c:v>Vene</c:v>
                  </c:pt>
                  <c:pt idx="3">
                    <c:v>Eesti</c:v>
                  </c:pt>
                  <c:pt idx="4">
                    <c:v>60-74</c:v>
                  </c:pt>
                  <c:pt idx="5">
                    <c:v>45-59</c:v>
                  </c:pt>
                  <c:pt idx="6">
                    <c:v>30-44</c:v>
                  </c:pt>
                  <c:pt idx="7">
                    <c:v>18-29</c:v>
                  </c:pt>
                  <c:pt idx="8">
                    <c:v>Naine</c:v>
                  </c:pt>
                  <c:pt idx="9">
                    <c:v>Mees</c:v>
                  </c:pt>
                  <c:pt idx="10">
                    <c:v>Üldjaotus</c:v>
                  </c:pt>
                </c:lvl>
                <c:lvl>
                  <c:pt idx="0">
                    <c:v>Auto kasutamine</c:v>
                  </c:pt>
                  <c:pt idx="2">
                    <c:v>Keel</c:v>
                  </c:pt>
                  <c:pt idx="4">
                    <c:v>Vanus</c:v>
                  </c:pt>
                  <c:pt idx="8">
                    <c:v>Sugu</c:v>
                  </c:pt>
                </c:lvl>
              </c:multiLvlStrCache>
            </c:multiLvlStrRef>
          </c:cat>
          <c:val>
            <c:numRef>
              <c:f>'[Elering_Biometaan_töötlus.xlsx]K10'!$J$10:$J$20</c:f>
              <c:numCache>
                <c:formatCode>0</c:formatCode>
                <c:ptCount val="11"/>
                <c:pt idx="0">
                  <c:v>18</c:v>
                </c:pt>
                <c:pt idx="1">
                  <c:v>13</c:v>
                </c:pt>
                <c:pt idx="2">
                  <c:v>18</c:v>
                </c:pt>
                <c:pt idx="3">
                  <c:v>12</c:v>
                </c:pt>
                <c:pt idx="4">
                  <c:v>17</c:v>
                </c:pt>
                <c:pt idx="5">
                  <c:v>14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12</c:v>
                </c:pt>
                <c:pt idx="1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8F-4CAF-8CD9-C14E0843AA0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42540880"/>
        <c:axId val="442543624"/>
        <c:axId val="0"/>
      </c:bar3DChart>
      <c:catAx>
        <c:axId val="442540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442543624"/>
        <c:crosses val="autoZero"/>
        <c:auto val="1"/>
        <c:lblAlgn val="ctr"/>
        <c:lblOffset val="100"/>
        <c:noMultiLvlLbl val="0"/>
      </c:catAx>
      <c:valAx>
        <c:axId val="44254362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42540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1"/>
      </a:pPr>
      <a:endParaRPr lang="et-EE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dirty="0"/>
              <a:t>Mis te arvate, kui palju on biometaaniga sõitva auto puhul 100 km läbimine odavam võrreldes bensiiniga? </a:t>
            </a:r>
          </a:p>
          <a:p>
            <a:pPr>
              <a:defRPr/>
            </a:pPr>
            <a:r>
              <a:rPr lang="et-EE" b="0" dirty="0"/>
              <a:t>% kõigist vastajatest, N=1004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'[Elering_Biometaan_töötlus.xlsx]K11'!$E$4</c:f>
              <c:strCache>
                <c:ptCount val="1"/>
                <c:pt idx="0">
                  <c:v>ei ole üldse odavam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'[Elering_Biometaan_töötlus.xlsx]K11'!$C$5:$D$7</c:f>
              <c:multiLvlStrCache>
                <c:ptCount val="3"/>
                <c:lvl>
                  <c:pt idx="0">
                    <c:v>Ei</c:v>
                  </c:pt>
                  <c:pt idx="1">
                    <c:v>Jah</c:v>
                  </c:pt>
                  <c:pt idx="2">
                    <c:v>Üldjaotus</c:v>
                  </c:pt>
                </c:lvl>
                <c:lvl>
                  <c:pt idx="0">
                    <c:v>Auto kasutamine</c:v>
                  </c:pt>
                </c:lvl>
              </c:multiLvlStrCache>
            </c:multiLvlStrRef>
          </c:cat>
          <c:val>
            <c:numRef>
              <c:f>'[Elering_Biometaan_töötlus.xlsx]K11'!$E$5:$E$7</c:f>
              <c:numCache>
                <c:formatCode>0</c:formatCode>
                <c:ptCount val="3"/>
                <c:pt idx="0">
                  <c:v>5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2E-4DB4-99E3-558811E16348}"/>
            </c:ext>
          </c:extLst>
        </c:ser>
        <c:ser>
          <c:idx val="1"/>
          <c:order val="1"/>
          <c:tx>
            <c:strRef>
              <c:f>'[Elering_Biometaan_töötlus.xlsx]K11'!$F$4</c:f>
              <c:strCache>
                <c:ptCount val="1"/>
                <c:pt idx="0">
                  <c:v>10% odavam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'[Elering_Biometaan_töötlus.xlsx]K11'!$C$5:$D$7</c:f>
              <c:multiLvlStrCache>
                <c:ptCount val="3"/>
                <c:lvl>
                  <c:pt idx="0">
                    <c:v>Ei</c:v>
                  </c:pt>
                  <c:pt idx="1">
                    <c:v>Jah</c:v>
                  </c:pt>
                  <c:pt idx="2">
                    <c:v>Üldjaotus</c:v>
                  </c:pt>
                </c:lvl>
                <c:lvl>
                  <c:pt idx="0">
                    <c:v>Auto kasutamine</c:v>
                  </c:pt>
                </c:lvl>
              </c:multiLvlStrCache>
            </c:multiLvlStrRef>
          </c:cat>
          <c:val>
            <c:numRef>
              <c:f>'[Elering_Biometaan_töötlus.xlsx]K11'!$F$5:$F$7</c:f>
              <c:numCache>
                <c:formatCode>0</c:formatCode>
                <c:ptCount val="3"/>
                <c:pt idx="0">
                  <c:v>12</c:v>
                </c:pt>
                <c:pt idx="1">
                  <c:v>12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2E-4DB4-99E3-558811E16348}"/>
            </c:ext>
          </c:extLst>
        </c:ser>
        <c:ser>
          <c:idx val="2"/>
          <c:order val="2"/>
          <c:tx>
            <c:strRef>
              <c:f>'[Elering_Biometaan_töötlus.xlsx]K11'!$G$4</c:f>
              <c:strCache>
                <c:ptCount val="1"/>
                <c:pt idx="0">
                  <c:v>25% odavam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'[Elering_Biometaan_töötlus.xlsx]K11'!$C$5:$D$7</c:f>
              <c:multiLvlStrCache>
                <c:ptCount val="3"/>
                <c:lvl>
                  <c:pt idx="0">
                    <c:v>Ei</c:v>
                  </c:pt>
                  <c:pt idx="1">
                    <c:v>Jah</c:v>
                  </c:pt>
                  <c:pt idx="2">
                    <c:v>Üldjaotus</c:v>
                  </c:pt>
                </c:lvl>
                <c:lvl>
                  <c:pt idx="0">
                    <c:v>Auto kasutamine</c:v>
                  </c:pt>
                </c:lvl>
              </c:multiLvlStrCache>
            </c:multiLvlStrRef>
          </c:cat>
          <c:val>
            <c:numRef>
              <c:f>'[Elering_Biometaan_töötlus.xlsx]K11'!$G$5:$G$7</c:f>
              <c:numCache>
                <c:formatCode>0</c:formatCode>
                <c:ptCount val="3"/>
                <c:pt idx="0">
                  <c:v>21</c:v>
                </c:pt>
                <c:pt idx="1">
                  <c:v>29</c:v>
                </c:pt>
                <c:pt idx="2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A2E-4DB4-99E3-558811E16348}"/>
            </c:ext>
          </c:extLst>
        </c:ser>
        <c:ser>
          <c:idx val="3"/>
          <c:order val="3"/>
          <c:tx>
            <c:strRef>
              <c:f>'[Elering_Biometaan_töötlus.xlsx]K11'!$H$4</c:f>
              <c:strCache>
                <c:ptCount val="1"/>
                <c:pt idx="0">
                  <c:v>50% odavam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'[Elering_Biometaan_töötlus.xlsx]K11'!$C$5:$D$7</c:f>
              <c:multiLvlStrCache>
                <c:ptCount val="3"/>
                <c:lvl>
                  <c:pt idx="0">
                    <c:v>Ei</c:v>
                  </c:pt>
                  <c:pt idx="1">
                    <c:v>Jah</c:v>
                  </c:pt>
                  <c:pt idx="2">
                    <c:v>Üldjaotus</c:v>
                  </c:pt>
                </c:lvl>
                <c:lvl>
                  <c:pt idx="0">
                    <c:v>Auto kasutamine</c:v>
                  </c:pt>
                </c:lvl>
              </c:multiLvlStrCache>
            </c:multiLvlStrRef>
          </c:cat>
          <c:val>
            <c:numRef>
              <c:f>'[Elering_Biometaan_töötlus.xlsx]K11'!$H$5:$H$7</c:f>
              <c:numCache>
                <c:formatCode>0</c:formatCode>
                <c:ptCount val="3"/>
                <c:pt idx="0">
                  <c:v>6</c:v>
                </c:pt>
                <c:pt idx="1">
                  <c:v>17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A2E-4DB4-99E3-558811E16348}"/>
            </c:ext>
          </c:extLst>
        </c:ser>
        <c:ser>
          <c:idx val="4"/>
          <c:order val="4"/>
          <c:tx>
            <c:strRef>
              <c:f>'[Elering_Biometaan_töötlus.xlsx]K11'!$I$4</c:f>
              <c:strCache>
                <c:ptCount val="1"/>
                <c:pt idx="0">
                  <c:v>muu variant 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'[Elering_Biometaan_töötlus.xlsx]K11'!$C$5:$D$7</c:f>
              <c:multiLvlStrCache>
                <c:ptCount val="3"/>
                <c:lvl>
                  <c:pt idx="0">
                    <c:v>Ei</c:v>
                  </c:pt>
                  <c:pt idx="1">
                    <c:v>Jah</c:v>
                  </c:pt>
                  <c:pt idx="2">
                    <c:v>Üldjaotus</c:v>
                  </c:pt>
                </c:lvl>
                <c:lvl>
                  <c:pt idx="0">
                    <c:v>Auto kasutamine</c:v>
                  </c:pt>
                </c:lvl>
              </c:multiLvlStrCache>
            </c:multiLvlStrRef>
          </c:cat>
          <c:val>
            <c:numRef>
              <c:f>'[Elering_Biometaan_töötlus.xlsx]K11'!$I$5:$I$7</c:f>
              <c:numCache>
                <c:formatCode>0</c:formatCode>
                <c:ptCount val="3"/>
                <c:pt idx="1">
                  <c:v>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2E-4DB4-99E3-558811E16348}"/>
            </c:ext>
          </c:extLst>
        </c:ser>
        <c:ser>
          <c:idx val="5"/>
          <c:order val="5"/>
          <c:tx>
            <c:strRef>
              <c:f>'[Elering_Biometaan_töötlus.xlsx]K11'!$J$4</c:f>
              <c:strCache>
                <c:ptCount val="1"/>
                <c:pt idx="0">
                  <c:v>ei oska öelda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'[Elering_Biometaan_töötlus.xlsx]K11'!$C$5:$D$7</c:f>
              <c:multiLvlStrCache>
                <c:ptCount val="3"/>
                <c:lvl>
                  <c:pt idx="0">
                    <c:v>Ei</c:v>
                  </c:pt>
                  <c:pt idx="1">
                    <c:v>Jah</c:v>
                  </c:pt>
                  <c:pt idx="2">
                    <c:v>Üldjaotus</c:v>
                  </c:pt>
                </c:lvl>
                <c:lvl>
                  <c:pt idx="0">
                    <c:v>Auto kasutamine</c:v>
                  </c:pt>
                </c:lvl>
              </c:multiLvlStrCache>
            </c:multiLvlStrRef>
          </c:cat>
          <c:val>
            <c:numRef>
              <c:f>'[Elering_Biometaan_töötlus.xlsx]K11'!$J$5:$J$7</c:f>
              <c:numCache>
                <c:formatCode>0</c:formatCode>
                <c:ptCount val="3"/>
                <c:pt idx="0">
                  <c:v>57</c:v>
                </c:pt>
                <c:pt idx="1">
                  <c:v>37</c:v>
                </c:pt>
                <c:pt idx="2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A2E-4DB4-99E3-558811E163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42544800"/>
        <c:axId val="442540488"/>
        <c:axId val="0"/>
      </c:bar3DChart>
      <c:catAx>
        <c:axId val="442544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442540488"/>
        <c:crosses val="autoZero"/>
        <c:auto val="1"/>
        <c:lblAlgn val="ctr"/>
        <c:lblOffset val="100"/>
        <c:noMultiLvlLbl val="0"/>
      </c:catAx>
      <c:valAx>
        <c:axId val="44254048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42544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1"/>
      </a:pPr>
      <a:endParaRPr lang="et-EE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dirty="0"/>
              <a:t>Millised järgmistest automarkidest pakuvad biometaaniga töötavaid mudeleid? </a:t>
            </a:r>
          </a:p>
          <a:p>
            <a:pPr>
              <a:defRPr/>
            </a:pPr>
            <a:r>
              <a:rPr lang="et-EE" b="0" dirty="0"/>
              <a:t>% kõigist vastajatest, N=1004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'[Elering_Biometaan_töötlus.xlsx]K12'!$D$6</c:f>
              <c:strCache>
                <c:ptCount val="1"/>
                <c:pt idx="0">
                  <c:v>Auto mitte-kasutajad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'[Elering_Biometaan_töötlus.xlsx]K12'!$E$5:$O$5</c:f>
              <c:strCache>
                <c:ptCount val="11"/>
                <c:pt idx="0">
                  <c:v>ei oska öelda</c:v>
                </c:pt>
                <c:pt idx="1">
                  <c:v>Seat</c:v>
                </c:pt>
                <c:pt idx="2">
                  <c:v>Fiat</c:v>
                </c:pt>
                <c:pt idx="3">
                  <c:v>BMW</c:v>
                </c:pt>
                <c:pt idx="4">
                  <c:v>Ford</c:v>
                </c:pt>
                <c:pt idx="5">
                  <c:v>Mercedes</c:v>
                </c:pt>
                <c:pt idx="6">
                  <c:v>Audi</c:v>
                </c:pt>
                <c:pt idx="7">
                  <c:v>Opel</c:v>
                </c:pt>
                <c:pt idx="8">
                  <c:v>Volkswagen</c:v>
                </c:pt>
                <c:pt idx="9">
                  <c:v>Toyota</c:v>
                </c:pt>
                <c:pt idx="10">
                  <c:v>Škoda</c:v>
                </c:pt>
              </c:strCache>
            </c:strRef>
          </c:cat>
          <c:val>
            <c:numRef>
              <c:f>'[Elering_Biometaan_töötlus.xlsx]K12'!$E$6:$O$6</c:f>
              <c:numCache>
                <c:formatCode>0</c:formatCode>
                <c:ptCount val="11"/>
                <c:pt idx="0">
                  <c:v>77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3</c:v>
                </c:pt>
                <c:pt idx="6">
                  <c:v>5</c:v>
                </c:pt>
                <c:pt idx="7">
                  <c:v>8</c:v>
                </c:pt>
                <c:pt idx="8">
                  <c:v>8</c:v>
                </c:pt>
                <c:pt idx="9">
                  <c:v>7</c:v>
                </c:pt>
                <c:pt idx="1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5A-4D72-883D-8DCC738B74CA}"/>
            </c:ext>
          </c:extLst>
        </c:ser>
        <c:ser>
          <c:idx val="1"/>
          <c:order val="1"/>
          <c:tx>
            <c:strRef>
              <c:f>'[Elering_Biometaan_töötlus.xlsx]K12'!$D$7</c:f>
              <c:strCache>
                <c:ptCount val="1"/>
                <c:pt idx="0">
                  <c:v>Auto kasutajad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'[Elering_Biometaan_töötlus.xlsx]K12'!$E$5:$O$5</c:f>
              <c:strCache>
                <c:ptCount val="11"/>
                <c:pt idx="0">
                  <c:v>ei oska öelda</c:v>
                </c:pt>
                <c:pt idx="1">
                  <c:v>Seat</c:v>
                </c:pt>
                <c:pt idx="2">
                  <c:v>Fiat</c:v>
                </c:pt>
                <c:pt idx="3">
                  <c:v>BMW</c:v>
                </c:pt>
                <c:pt idx="4">
                  <c:v>Ford</c:v>
                </c:pt>
                <c:pt idx="5">
                  <c:v>Mercedes</c:v>
                </c:pt>
                <c:pt idx="6">
                  <c:v>Audi</c:v>
                </c:pt>
                <c:pt idx="7">
                  <c:v>Opel</c:v>
                </c:pt>
                <c:pt idx="8">
                  <c:v>Volkswagen</c:v>
                </c:pt>
                <c:pt idx="9">
                  <c:v>Toyota</c:v>
                </c:pt>
                <c:pt idx="10">
                  <c:v>Škoda</c:v>
                </c:pt>
              </c:strCache>
            </c:strRef>
          </c:cat>
          <c:val>
            <c:numRef>
              <c:f>'[Elering_Biometaan_töötlus.xlsx]K12'!$E$7:$O$7</c:f>
              <c:numCache>
                <c:formatCode>0</c:formatCode>
                <c:ptCount val="11"/>
                <c:pt idx="0">
                  <c:v>70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8</c:v>
                </c:pt>
                <c:pt idx="8">
                  <c:v>13</c:v>
                </c:pt>
                <c:pt idx="9">
                  <c:v>12</c:v>
                </c:pt>
                <c:pt idx="1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5A-4D72-883D-8DCC738B74CA}"/>
            </c:ext>
          </c:extLst>
        </c:ser>
        <c:ser>
          <c:idx val="2"/>
          <c:order val="2"/>
          <c:tx>
            <c:strRef>
              <c:f>'[Elering_Biometaan_töötlus.xlsx]K12'!$D$8</c:f>
              <c:strCache>
                <c:ptCount val="1"/>
                <c:pt idx="0">
                  <c:v>Üldjaotus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'[Elering_Biometaan_töötlus.xlsx]K12'!$E$5:$O$5</c:f>
              <c:strCache>
                <c:ptCount val="11"/>
                <c:pt idx="0">
                  <c:v>ei oska öelda</c:v>
                </c:pt>
                <c:pt idx="1">
                  <c:v>Seat</c:v>
                </c:pt>
                <c:pt idx="2">
                  <c:v>Fiat</c:v>
                </c:pt>
                <c:pt idx="3">
                  <c:v>BMW</c:v>
                </c:pt>
                <c:pt idx="4">
                  <c:v>Ford</c:v>
                </c:pt>
                <c:pt idx="5">
                  <c:v>Mercedes</c:v>
                </c:pt>
                <c:pt idx="6">
                  <c:v>Audi</c:v>
                </c:pt>
                <c:pt idx="7">
                  <c:v>Opel</c:v>
                </c:pt>
                <c:pt idx="8">
                  <c:v>Volkswagen</c:v>
                </c:pt>
                <c:pt idx="9">
                  <c:v>Toyota</c:v>
                </c:pt>
                <c:pt idx="10">
                  <c:v>Škoda</c:v>
                </c:pt>
              </c:strCache>
            </c:strRef>
          </c:cat>
          <c:val>
            <c:numRef>
              <c:f>'[Elering_Biometaan_töötlus.xlsx]K12'!$E$8:$O$8</c:f>
              <c:numCache>
                <c:formatCode>0</c:formatCode>
                <c:ptCount val="11"/>
                <c:pt idx="0">
                  <c:v>72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5</c:v>
                </c:pt>
                <c:pt idx="7">
                  <c:v>8</c:v>
                </c:pt>
                <c:pt idx="8">
                  <c:v>11</c:v>
                </c:pt>
                <c:pt idx="9">
                  <c:v>11</c:v>
                </c:pt>
                <c:pt idx="1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5A-4D72-883D-8DCC738B74C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42547152"/>
        <c:axId val="442544016"/>
        <c:axId val="0"/>
      </c:bar3DChart>
      <c:catAx>
        <c:axId val="442547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442544016"/>
        <c:crosses val="autoZero"/>
        <c:auto val="1"/>
        <c:lblAlgn val="ctr"/>
        <c:lblOffset val="100"/>
        <c:noMultiLvlLbl val="0"/>
      </c:catAx>
      <c:valAx>
        <c:axId val="442544016"/>
        <c:scaling>
          <c:orientation val="minMax"/>
        </c:scaling>
        <c:delete val="1"/>
        <c:axPos val="b"/>
        <c:numFmt formatCode="0" sourceLinked="1"/>
        <c:majorTickMark val="none"/>
        <c:minorTickMark val="none"/>
        <c:tickLblPos val="nextTo"/>
        <c:crossAx val="442547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1"/>
      </a:pPr>
      <a:endParaRPr lang="et-E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C7210-B3CF-4674-8748-D51044E18A0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393908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948DD-93C8-4050-ADB1-F5C0565DA06B}" type="datetimeFigureOut">
              <a:rPr lang="lt-LT" smtClean="0"/>
              <a:t>2018-06-21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A2B44-49CB-4723-964D-A9AF7BF96B3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25221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4996998"/>
            <a:ext cx="9144000" cy="1024287"/>
          </a:xfrm>
        </p:spPr>
        <p:txBody>
          <a:bodyPr anchor="t">
            <a:normAutofit/>
          </a:bodyPr>
          <a:lstStyle>
            <a:lvl1pPr algn="ctr">
              <a:defRPr sz="4800" baseline="0">
                <a:solidFill>
                  <a:srgbClr val="061A26"/>
                </a:solidFill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r>
              <a:rPr lang="lt-LT" dirty="0"/>
              <a:t>Įrašykite Pavadinimą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524663"/>
            <a:ext cx="9144000" cy="472335"/>
          </a:xfrm>
        </p:spPr>
        <p:txBody>
          <a:bodyPr anchor="b"/>
          <a:lstStyle>
            <a:lvl1pPr marL="0" indent="0" algn="ctr">
              <a:buNone/>
              <a:defRPr sz="2400">
                <a:solidFill>
                  <a:srgbClr val="09234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dirty="0"/>
              <a:t>Įrašykite komentarą</a:t>
            </a:r>
          </a:p>
        </p:txBody>
      </p:sp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3913106" y="6286347"/>
            <a:ext cx="4365787" cy="414546"/>
            <a:chOff x="970819" y="4673354"/>
            <a:chExt cx="6829642" cy="648497"/>
          </a:xfrm>
        </p:grpSpPr>
        <p:pic>
          <p:nvPicPr>
            <p:cNvPr id="8" name="Picture 7" descr="LRSTA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819" y="4673354"/>
              <a:ext cx="1905000" cy="635000"/>
            </a:xfrm>
            <a:prstGeom prst="rect">
              <a:avLst/>
            </a:prstGeom>
          </p:spPr>
        </p:pic>
        <p:pic>
          <p:nvPicPr>
            <p:cNvPr id="9" name="Picture 8" descr="Dive.png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54825" y="4742707"/>
              <a:ext cx="1541521" cy="414283"/>
            </a:xfrm>
            <a:prstGeom prst="rect">
              <a:avLst/>
            </a:prstGeom>
          </p:spPr>
        </p:pic>
        <p:pic>
          <p:nvPicPr>
            <p:cNvPr id="11" name="Picture 10" descr="baltojibanga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04406" y="4738622"/>
              <a:ext cx="1596055" cy="532019"/>
            </a:xfrm>
            <a:prstGeom prst="rect">
              <a:avLst/>
            </a:prstGeom>
          </p:spPr>
        </p:pic>
        <p:pic>
          <p:nvPicPr>
            <p:cNvPr id="12" name="Picture 11" descr="esomar 4.png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4686851"/>
              <a:ext cx="1905000" cy="635000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72462"/>
            <a:ext cx="2492234" cy="162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814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1"/>
            <a:ext cx="12192000" cy="903599"/>
          </a:xfrm>
          <a:prstGeom prst="rect">
            <a:avLst/>
          </a:prstGeom>
          <a:solidFill>
            <a:srgbClr val="061A26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832" y="1"/>
            <a:ext cx="11784168" cy="903600"/>
          </a:xfrm>
        </p:spPr>
        <p:txBody>
          <a:bodyPr anchor="ctr">
            <a:normAutofit/>
          </a:bodyPr>
          <a:lstStyle>
            <a:lvl1pPr>
              <a:defRPr sz="3200" b="1">
                <a:solidFill>
                  <a:srgbClr val="F5F5F5"/>
                </a:solidFill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lt-LT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407831" cy="9036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fld id="{8A6009BB-32DB-4743-B7B2-C117DEB9554B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12668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1"/>
            <a:ext cx="12192000" cy="903599"/>
          </a:xfrm>
          <a:prstGeom prst="rect">
            <a:avLst/>
          </a:prstGeom>
          <a:solidFill>
            <a:srgbClr val="061A26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832" y="1"/>
            <a:ext cx="11784168" cy="903600"/>
          </a:xfrm>
        </p:spPr>
        <p:txBody>
          <a:bodyPr anchor="ctr">
            <a:normAutofit/>
          </a:bodyPr>
          <a:lstStyle>
            <a:lvl1pPr>
              <a:defRPr sz="3200" b="1">
                <a:solidFill>
                  <a:srgbClr val="F5F5F5"/>
                </a:solidFill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lt-LT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710270" y="1941342"/>
            <a:ext cx="10771460" cy="3699617"/>
          </a:xfrm>
        </p:spPr>
        <p:txBody>
          <a:bodyPr>
            <a:normAutofit/>
          </a:bodyPr>
          <a:lstStyle>
            <a:lvl1pPr marL="228600" indent="-228600">
              <a:buSzPct val="5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j-lt"/>
              </a:defRPr>
            </a:lvl1pPr>
            <a:lvl2pPr marL="685800" indent="-228600">
              <a:buSzPct val="5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j-lt"/>
              </a:defRPr>
            </a:lvl2pPr>
            <a:lvl3pPr marL="1143000" indent="-228600">
              <a:buSzPct val="5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j-lt"/>
              </a:defRPr>
            </a:lvl3pPr>
            <a:lvl4pPr marL="1600200" indent="-228600">
              <a:buSzPct val="50000"/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j-lt"/>
              </a:defRPr>
            </a:lvl4pPr>
            <a:lvl5pPr marL="2057400" indent="-228600">
              <a:buSzPct val="50000"/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407831" cy="9036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fld id="{8A6009BB-32DB-4743-B7B2-C117DEB9554B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398232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3207434"/>
          </a:xfrm>
          <a:prstGeom prst="rect">
            <a:avLst/>
          </a:prstGeom>
          <a:solidFill>
            <a:srgbClr val="092341">
              <a:alpha val="5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7434"/>
            <a:ext cx="12192000" cy="1355041"/>
          </a:xfrm>
          <a:solidFill>
            <a:srgbClr val="061A26">
              <a:alpha val="95000"/>
            </a:srgbClr>
          </a:solidFill>
        </p:spPr>
        <p:txBody>
          <a:bodyPr anchor="b"/>
          <a:lstStyle>
            <a:lvl1pPr algn="r">
              <a:defRPr sz="6000">
                <a:solidFill>
                  <a:srgbClr val="F5F5F5"/>
                </a:solidFill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lt-L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4562475"/>
            <a:ext cx="12192000" cy="544097"/>
          </a:xfrm>
          <a:solidFill>
            <a:srgbClr val="061A26">
              <a:alpha val="95000"/>
            </a:srgbClr>
          </a:solidFill>
        </p:spPr>
        <p:txBody>
          <a:bodyPr/>
          <a:lstStyle>
            <a:lvl1pPr marL="0" indent="0" algn="r">
              <a:buNone/>
              <a:defRPr sz="2400">
                <a:solidFill>
                  <a:srgbClr val="70809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5106572"/>
            <a:ext cx="12192000" cy="1751428"/>
          </a:xfrm>
          <a:prstGeom prst="rect">
            <a:avLst/>
          </a:prstGeom>
          <a:solidFill>
            <a:srgbClr val="092341">
              <a:alpha val="5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85663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2681179" y="5658472"/>
            <a:ext cx="6829642" cy="648497"/>
            <a:chOff x="970819" y="4673354"/>
            <a:chExt cx="6829642" cy="648497"/>
          </a:xfrm>
        </p:grpSpPr>
        <p:pic>
          <p:nvPicPr>
            <p:cNvPr id="5" name="Picture 4" descr="LRSTA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819" y="4673354"/>
              <a:ext cx="1905000" cy="635000"/>
            </a:xfrm>
            <a:prstGeom prst="rect">
              <a:avLst/>
            </a:prstGeom>
          </p:spPr>
        </p:pic>
        <p:pic>
          <p:nvPicPr>
            <p:cNvPr id="6" name="Picture 5" descr="Dive.png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54825" y="4742707"/>
              <a:ext cx="1541521" cy="414283"/>
            </a:xfrm>
            <a:prstGeom prst="rect">
              <a:avLst/>
            </a:prstGeom>
          </p:spPr>
        </p:pic>
        <p:pic>
          <p:nvPicPr>
            <p:cNvPr id="8" name="Picture 7" descr="baltojibanga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04406" y="4738622"/>
              <a:ext cx="1596055" cy="532019"/>
            </a:xfrm>
            <a:prstGeom prst="rect">
              <a:avLst/>
            </a:prstGeom>
          </p:spPr>
        </p:pic>
        <p:pic>
          <p:nvPicPr>
            <p:cNvPr id="9" name="Picture 8" descr="esomar 4.png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4686851"/>
              <a:ext cx="1905000" cy="635000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661" y="1009243"/>
            <a:ext cx="4274770" cy="278862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474994"/>
            <a:ext cx="12192000" cy="383006"/>
          </a:xfrm>
          <a:prstGeom prst="rect">
            <a:avLst/>
          </a:prstGeom>
          <a:solidFill>
            <a:srgbClr val="061A26">
              <a:alpha val="94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3" name="TextBox 12"/>
          <p:cNvSpPr txBox="1"/>
          <p:nvPr userDrawn="1"/>
        </p:nvSpPr>
        <p:spPr>
          <a:xfrm>
            <a:off x="0" y="6474206"/>
            <a:ext cx="219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>
                <a:solidFill>
                  <a:srgbClr val="F5F5F5"/>
                </a:solidFill>
              </a:rPr>
              <a:t>Vilnius, Lietuva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0738759" y="6474206"/>
            <a:ext cx="1453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>
                <a:solidFill>
                  <a:srgbClr val="F5F5F5"/>
                </a:solidFill>
              </a:rPr>
              <a:t>www.rait.lt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1200843" y="889356"/>
            <a:ext cx="4488252" cy="39915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rgbClr val="092341"/>
                </a:solidFill>
              </a:defRPr>
            </a:lvl1pPr>
          </a:lstStyle>
          <a:p>
            <a:pPr lvl="0"/>
            <a:r>
              <a:rPr lang="en-US" dirty="0" err="1"/>
              <a:t>Autoriaus</a:t>
            </a:r>
            <a:r>
              <a:rPr lang="en-US" dirty="0"/>
              <a:t> </a:t>
            </a:r>
            <a:r>
              <a:rPr lang="en-US" dirty="0" err="1"/>
              <a:t>pareigos</a:t>
            </a:r>
            <a:endParaRPr lang="lt-LT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200843" y="1350045"/>
            <a:ext cx="4488252" cy="39744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rgbClr val="061A26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Autorius</a:t>
            </a:r>
            <a:endParaRPr lang="lt-LT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1200843" y="1949448"/>
            <a:ext cx="4488252" cy="399157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solidFill>
                  <a:srgbClr val="092341"/>
                </a:solidFill>
              </a:defRPr>
            </a:lvl1pPr>
          </a:lstStyle>
          <a:p>
            <a:pPr lvl="0"/>
            <a:r>
              <a:rPr lang="en-US" dirty="0" err="1"/>
              <a:t>Autoriaus</a:t>
            </a:r>
            <a:r>
              <a:rPr lang="en-US" dirty="0"/>
              <a:t> </a:t>
            </a:r>
            <a:r>
              <a:rPr lang="en-US" dirty="0" err="1"/>
              <a:t>pareigos</a:t>
            </a:r>
            <a:endParaRPr lang="lt-LT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1200843" y="2395968"/>
            <a:ext cx="4488252" cy="39744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rgbClr val="061A26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Autorius</a:t>
            </a:r>
            <a:endParaRPr lang="lt-LT" dirty="0"/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1200843" y="3176940"/>
            <a:ext cx="4488252" cy="432990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solidFill>
                  <a:srgbClr val="092341"/>
                </a:solidFill>
              </a:defRPr>
            </a:lvl1pPr>
          </a:lstStyle>
          <a:p>
            <a:pPr lvl="0"/>
            <a:endParaRPr lang="lt-LT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1200843" y="3609929"/>
            <a:ext cx="4488252" cy="1579999"/>
          </a:xfrm>
        </p:spPr>
        <p:txBody>
          <a:bodyPr>
            <a:noAutofit/>
          </a:bodyPr>
          <a:lstStyle>
            <a:lvl1pPr marL="228600" indent="-228600">
              <a:buSzPct val="50000"/>
              <a:buFont typeface="Wingdings" panose="05000000000000000000" pitchFamily="2" charset="2"/>
              <a:buChar char="§"/>
              <a:defRPr sz="2000">
                <a:solidFill>
                  <a:srgbClr val="061A26"/>
                </a:solidFill>
                <a:latin typeface="+mj-lt"/>
              </a:defRPr>
            </a:lvl1pPr>
            <a:lvl2pPr marL="685800" indent="-228600">
              <a:buSzPct val="50000"/>
              <a:buFont typeface="Wingdings" panose="05000000000000000000" pitchFamily="2" charset="2"/>
              <a:buChar char="§"/>
              <a:defRPr sz="1800">
                <a:solidFill>
                  <a:srgbClr val="061A26"/>
                </a:solidFill>
                <a:latin typeface="+mj-lt"/>
              </a:defRPr>
            </a:lvl2pPr>
            <a:lvl3pPr marL="1143000" indent="-228600">
              <a:buSzPct val="50000"/>
              <a:buFont typeface="Wingdings" panose="05000000000000000000" pitchFamily="2" charset="2"/>
              <a:buChar char="§"/>
              <a:defRPr sz="1600">
                <a:solidFill>
                  <a:srgbClr val="061A26"/>
                </a:solidFill>
                <a:latin typeface="+mj-lt"/>
              </a:defRPr>
            </a:lvl3pPr>
            <a:lvl4pPr marL="1600200" indent="-228600">
              <a:buSzPct val="50000"/>
              <a:buFont typeface="Wingdings" panose="05000000000000000000" pitchFamily="2" charset="2"/>
              <a:buChar char="§"/>
              <a:defRPr sz="1400">
                <a:solidFill>
                  <a:srgbClr val="061A26"/>
                </a:solidFill>
                <a:latin typeface="+mj-lt"/>
              </a:defRPr>
            </a:lvl4pPr>
            <a:lvl5pPr marL="2057400" indent="-228600">
              <a:buSzPct val="50000"/>
              <a:buFont typeface="Wingdings" panose="05000000000000000000" pitchFamily="2" charset="2"/>
              <a:buChar char="§"/>
              <a:defRPr sz="1400">
                <a:solidFill>
                  <a:srgbClr val="061A26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881556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830" y="1"/>
            <a:ext cx="11784169" cy="90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407831" cy="903600"/>
          </a:xfrm>
          <a:prstGeom prst="rect">
            <a:avLst/>
          </a:prstGeom>
          <a:solidFill>
            <a:srgbClr val="061A26">
              <a:alpha val="93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F5F5F5"/>
                </a:solidFill>
              </a:defRPr>
            </a:lvl1pPr>
          </a:lstStyle>
          <a:p>
            <a:fld id="{8A6009BB-32DB-4743-B7B2-C117DEB9554B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148794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64" r:id="rId2"/>
    <p:sldLayoutId id="2147483676" r:id="rId3"/>
    <p:sldLayoutId id="2147483682" r:id="rId4"/>
    <p:sldLayoutId id="2147483698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mbria Math" panose="02040503050406030204" pitchFamily="18" charset="0"/>
          <a:ea typeface="Cambria Math" panose="02040503050406030204" pitchFamily="18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info@faktum-ariko.ee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9630" y="2762367"/>
            <a:ext cx="9144000" cy="1352433"/>
          </a:xfrm>
        </p:spPr>
        <p:txBody>
          <a:bodyPr>
            <a:normAutofit fontScale="90000"/>
          </a:bodyPr>
          <a:lstStyle/>
          <a:p>
            <a:r>
              <a:rPr lang="lt-LT" b="1" dirty="0" smtClean="0">
                <a:solidFill>
                  <a:srgbClr val="E76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Biometaani autokütusena kasutamise teadlikkuse uuring</a:t>
            </a:r>
            <a:endParaRPr lang="lt-LT" b="1" dirty="0">
              <a:solidFill>
                <a:srgbClr val="E7690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9630" y="3786654"/>
            <a:ext cx="9144000" cy="943114"/>
          </a:xfrm>
        </p:spPr>
        <p:txBody>
          <a:bodyPr>
            <a:normAutofit/>
          </a:bodyPr>
          <a:lstStyle/>
          <a:p>
            <a:r>
              <a:rPr lang="et-EE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Mai-Juuni 2018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728" y="4642749"/>
            <a:ext cx="4828032" cy="247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59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Biometaani kui autokütuse eelistamise argumendid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09BB-32DB-4743-B7B2-C117DEB9554B}" type="slidenum">
              <a:rPr lang="lt-LT" smtClean="0"/>
              <a:t>10</a:t>
            </a:fld>
            <a:endParaRPr lang="lt-LT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525697"/>
              </p:ext>
            </p:extLst>
          </p:nvPr>
        </p:nvGraphicFramePr>
        <p:xfrm>
          <a:off x="155789" y="1167063"/>
          <a:ext cx="8470853" cy="5426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626642" y="2141621"/>
            <a:ext cx="340493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b="1" dirty="0" smtClean="0">
                <a:solidFill>
                  <a:schemeClr val="bg1">
                    <a:lumMod val="50000"/>
                  </a:schemeClr>
                </a:solidFill>
              </a:rPr>
              <a:t>Etteantud kolmest põhiargumendist peetakse tähtsaimaks </a:t>
            </a:r>
            <a:r>
              <a:rPr lang="et-EE" b="1" dirty="0" smtClean="0">
                <a:solidFill>
                  <a:srgbClr val="E7690B"/>
                </a:solidFill>
              </a:rPr>
              <a:t>keskkonnasõbraliku taastuvkütuse argumenti (46%)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b="1" dirty="0" smtClean="0">
                <a:solidFill>
                  <a:srgbClr val="E7690B"/>
                </a:solidFill>
              </a:rPr>
              <a:t>Odavamat hinda võrreldes bensiiniga nimetab 31% ja Eesti päritolu vaid 8%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b="1" dirty="0" smtClean="0">
                <a:solidFill>
                  <a:schemeClr val="bg1">
                    <a:lumMod val="50000"/>
                  </a:schemeClr>
                </a:solidFill>
              </a:rPr>
              <a:t>Keskkonnasäästlikkus on </a:t>
            </a:r>
            <a:r>
              <a:rPr lang="et-EE" b="1" u="sng" dirty="0" smtClean="0">
                <a:solidFill>
                  <a:schemeClr val="bg1">
                    <a:lumMod val="50000"/>
                  </a:schemeClr>
                </a:solidFill>
              </a:rPr>
              <a:t>suhteliselt olulisem </a:t>
            </a:r>
            <a:r>
              <a:rPr lang="et-EE" b="1" dirty="0" smtClean="0">
                <a:solidFill>
                  <a:schemeClr val="bg1">
                    <a:lumMod val="50000"/>
                  </a:schemeClr>
                </a:solidFill>
              </a:rPr>
              <a:t>naistele ja auto mittekasutajatele, soodsam hind meestele ja auto kasutajatele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t-EE" b="1" dirty="0">
              <a:solidFill>
                <a:srgbClr val="E769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127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/>
              <a:t>Biometaani kui autokütuse eelistamise </a:t>
            </a:r>
            <a:r>
              <a:rPr lang="et-EE" dirty="0" smtClean="0"/>
              <a:t>argumendid. </a:t>
            </a:r>
            <a:r>
              <a:rPr lang="et-EE" dirty="0" smtClean="0">
                <a:solidFill>
                  <a:srgbClr val="FABD90"/>
                </a:solidFill>
              </a:rPr>
              <a:t>Hinnateadlikkus</a:t>
            </a:r>
            <a:r>
              <a:rPr lang="et-EE" dirty="0" smtClean="0"/>
              <a:t>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09BB-32DB-4743-B7B2-C117DEB9554B}" type="slidenum">
              <a:rPr lang="lt-LT" smtClean="0"/>
              <a:t>11</a:t>
            </a:fld>
            <a:endParaRPr lang="lt-LT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7704771"/>
              </p:ext>
            </p:extLst>
          </p:nvPr>
        </p:nvGraphicFramePr>
        <p:xfrm>
          <a:off x="203915" y="1227221"/>
          <a:ext cx="8168640" cy="5378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540997" y="1515621"/>
            <a:ext cx="352667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400" b="1" dirty="0" smtClean="0">
                <a:solidFill>
                  <a:srgbClr val="E7690B"/>
                </a:solidFill>
              </a:rPr>
              <a:t>42% küsitletutest ei oska öelda kui palju on biometaaniga sõitva auto puhul 100 km läbimine odavam kui bensiiniauto puhul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b="1" dirty="0" smtClean="0">
                <a:solidFill>
                  <a:schemeClr val="bg1">
                    <a:lumMod val="50000"/>
                  </a:schemeClr>
                </a:solidFill>
              </a:rPr>
              <a:t>26% pakub, et 25% odavam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b="1" dirty="0" smtClean="0">
                <a:solidFill>
                  <a:schemeClr val="bg1">
                    <a:lumMod val="50000"/>
                  </a:schemeClr>
                </a:solidFill>
              </a:rPr>
              <a:t>14% pakub, et 50% odavam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b="1" dirty="0" smtClean="0">
                <a:solidFill>
                  <a:schemeClr val="bg1">
                    <a:lumMod val="50000"/>
                  </a:schemeClr>
                </a:solidFill>
              </a:rPr>
              <a:t>12% pakub, et 10% odavam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b="1" dirty="0" smtClean="0">
                <a:solidFill>
                  <a:schemeClr val="bg1">
                    <a:lumMod val="50000"/>
                  </a:schemeClr>
                </a:solidFill>
              </a:rPr>
              <a:t>4% pakub, et ei ole odavam</a:t>
            </a:r>
          </a:p>
          <a:p>
            <a:r>
              <a:rPr lang="et-EE" b="1" dirty="0" smtClean="0">
                <a:solidFill>
                  <a:schemeClr val="bg1">
                    <a:lumMod val="50000"/>
                  </a:schemeClr>
                </a:solidFill>
              </a:rPr>
              <a:t>Seejuures on auto kasutajate hinnang tunduvalt optimistlikum kui mittekasutajate oma ning viimaste seas on selgelt enam (57%) ka neid, kes ei oska öelda.</a:t>
            </a:r>
            <a:endParaRPr lang="et-EE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749716" y="1925053"/>
            <a:ext cx="1744579" cy="529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9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Teadlikkus biometaaniga sõitvate autode kasutusvõimalustest. </a:t>
            </a:r>
            <a:r>
              <a:rPr lang="et-EE" dirty="0" smtClean="0">
                <a:solidFill>
                  <a:srgbClr val="FABD90"/>
                </a:solidFill>
              </a:rPr>
              <a:t>Müüjad </a:t>
            </a:r>
            <a:r>
              <a:rPr lang="et-EE" dirty="0" smtClean="0"/>
              <a:t>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09BB-32DB-4743-B7B2-C117DEB9554B}" type="slidenum">
              <a:rPr lang="lt-LT" smtClean="0"/>
              <a:t>12</a:t>
            </a:fld>
            <a:endParaRPr lang="lt-LT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9584217"/>
              </p:ext>
            </p:extLst>
          </p:nvPr>
        </p:nvGraphicFramePr>
        <p:xfrm>
          <a:off x="203915" y="1096317"/>
          <a:ext cx="6547104" cy="5574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98633" y="2105527"/>
            <a:ext cx="47906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b="1" dirty="0" smtClean="0">
                <a:solidFill>
                  <a:srgbClr val="E7690B"/>
                </a:solidFill>
              </a:rPr>
              <a:t>72% küsitletutest ei oska nimetada ühtegi automarki, mida müüdaks biometaaniga töötava mootoriga.</a:t>
            </a:r>
          </a:p>
          <a:p>
            <a:r>
              <a:rPr lang="et-EE" sz="2400" b="1" dirty="0" smtClean="0">
                <a:solidFill>
                  <a:srgbClr val="E7690B"/>
                </a:solidFill>
              </a:rPr>
              <a:t>Ülejäänud nimetavad enam Škodat, Toyotat ja Volkswagenit, kuid oma märke saavad kõik nimekirjas olnud 10 marki (sisaldab ka selliseid, mida kindlasti ei müüda) </a:t>
            </a:r>
            <a:endParaRPr lang="et-EE" sz="2400" b="1" dirty="0">
              <a:solidFill>
                <a:srgbClr val="E7690B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136105" y="4475747"/>
            <a:ext cx="830179" cy="11309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87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/>
            </a:r>
            <a:br>
              <a:rPr lang="et-EE" dirty="0" smtClean="0"/>
            </a:br>
            <a:r>
              <a:rPr lang="et-EE" dirty="0" smtClean="0"/>
              <a:t>Kokkuvõte. </a:t>
            </a:r>
            <a:r>
              <a:rPr lang="et-EE" dirty="0">
                <a:solidFill>
                  <a:srgbClr val="FABD90"/>
                </a:solidFill>
              </a:rPr>
              <a:t>Teadlikkus autokütuste tootmisest Eestis</a:t>
            </a:r>
            <a:r>
              <a:rPr lang="et-EE" dirty="0">
                <a:solidFill>
                  <a:srgbClr val="E7690B"/>
                </a:solidFill>
              </a:rPr>
              <a:t/>
            </a:r>
            <a:br>
              <a:rPr lang="et-EE" dirty="0">
                <a:solidFill>
                  <a:srgbClr val="E7690B"/>
                </a:solidFill>
              </a:rPr>
            </a:b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722302" y="1407695"/>
            <a:ext cx="10771460" cy="482466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b="1" dirty="0" smtClean="0">
                <a:solidFill>
                  <a:srgbClr val="E7690B"/>
                </a:solidFill>
              </a:rPr>
              <a:t>27</a:t>
            </a:r>
            <a:r>
              <a:rPr lang="et-EE" b="1" dirty="0">
                <a:solidFill>
                  <a:srgbClr val="E7690B"/>
                </a:solidFill>
              </a:rPr>
              <a:t>% kõigist küsitletutest vastab, et </a:t>
            </a:r>
            <a:r>
              <a:rPr lang="et-EE" b="1" dirty="0" smtClean="0">
                <a:solidFill>
                  <a:srgbClr val="E7690B"/>
                </a:solidFill>
              </a:rPr>
              <a:t>Eestis toodetakse autokütuseid</a:t>
            </a:r>
            <a:r>
              <a:rPr lang="et-EE" b="1" dirty="0" smtClean="0">
                <a:solidFill>
                  <a:schemeClr val="bg1">
                    <a:lumMod val="50000"/>
                  </a:schemeClr>
                </a:solidFill>
              </a:rPr>
              <a:t>, 36</a:t>
            </a:r>
            <a:r>
              <a:rPr lang="et-EE" b="1" dirty="0">
                <a:solidFill>
                  <a:schemeClr val="bg1">
                    <a:lumMod val="50000"/>
                  </a:schemeClr>
                </a:solidFill>
              </a:rPr>
              <a:t>% väidab, et ei </a:t>
            </a:r>
            <a:r>
              <a:rPr lang="et-EE" b="1" dirty="0" smtClean="0">
                <a:solidFill>
                  <a:schemeClr val="bg1">
                    <a:lumMod val="50000"/>
                  </a:schemeClr>
                </a:solidFill>
              </a:rPr>
              <a:t>toodeta ja 37</a:t>
            </a:r>
            <a:r>
              <a:rPr lang="et-EE" b="1" dirty="0">
                <a:solidFill>
                  <a:schemeClr val="bg1">
                    <a:lumMod val="50000"/>
                  </a:schemeClr>
                </a:solidFill>
              </a:rPr>
              <a:t>% ei oska </a:t>
            </a:r>
            <a:r>
              <a:rPr lang="et-EE" b="1" dirty="0" smtClean="0">
                <a:solidFill>
                  <a:schemeClr val="bg1">
                    <a:lumMod val="50000"/>
                  </a:schemeClr>
                </a:solidFill>
              </a:rPr>
              <a:t>öelda. Üldiselt </a:t>
            </a:r>
            <a:r>
              <a:rPr lang="et-EE" b="1" dirty="0">
                <a:solidFill>
                  <a:schemeClr val="bg1">
                    <a:lumMod val="50000"/>
                  </a:schemeClr>
                </a:solidFill>
              </a:rPr>
              <a:t>ei ole hinnangute vahed vastajarühmade lõikes suured, sealhulgas </a:t>
            </a:r>
            <a:r>
              <a:rPr lang="et-EE" b="1" dirty="0" smtClean="0">
                <a:solidFill>
                  <a:schemeClr val="bg1">
                    <a:lumMod val="50000"/>
                  </a:schemeClr>
                </a:solidFill>
              </a:rPr>
              <a:t>ka mitte </a:t>
            </a:r>
            <a:r>
              <a:rPr lang="et-EE" b="1" dirty="0">
                <a:solidFill>
                  <a:schemeClr val="bg1">
                    <a:lumMod val="50000"/>
                  </a:schemeClr>
                </a:solidFill>
              </a:rPr>
              <a:t>auto kasutajate ja mittekasutajate </a:t>
            </a:r>
            <a:r>
              <a:rPr lang="et-EE" b="1" dirty="0" smtClean="0">
                <a:solidFill>
                  <a:schemeClr val="bg1">
                    <a:lumMod val="50000"/>
                  </a:schemeClr>
                </a:solidFill>
              </a:rPr>
              <a:t>lõikes.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b="1" dirty="0">
                <a:solidFill>
                  <a:srgbClr val="E7690B"/>
                </a:solidFill>
              </a:rPr>
              <a:t>41% neist</a:t>
            </a:r>
            <a:r>
              <a:rPr lang="et-EE" b="1" dirty="0">
                <a:solidFill>
                  <a:schemeClr val="bg1">
                    <a:lumMod val="50000"/>
                  </a:schemeClr>
                </a:solidFill>
              </a:rPr>
              <a:t>, kes väitsid, et Eestis toodetakse autokütust, arvavad, et toodetakse </a:t>
            </a:r>
            <a:r>
              <a:rPr lang="et-EE" b="1" dirty="0" smtClean="0">
                <a:solidFill>
                  <a:srgbClr val="E7690B"/>
                </a:solidFill>
              </a:rPr>
              <a:t>diislikütust</a:t>
            </a:r>
            <a:r>
              <a:rPr lang="et-EE" b="1" dirty="0" smtClean="0">
                <a:solidFill>
                  <a:schemeClr val="bg1">
                    <a:lumMod val="50000"/>
                  </a:schemeClr>
                </a:solidFill>
              </a:rPr>
              <a:t>, 31</a:t>
            </a:r>
            <a:r>
              <a:rPr lang="et-EE" b="1" dirty="0">
                <a:solidFill>
                  <a:schemeClr val="bg1">
                    <a:lumMod val="50000"/>
                  </a:schemeClr>
                </a:solidFill>
              </a:rPr>
              <a:t>% pakub gaasi, 25% bensiini, 20% muud ja 11% ei oska </a:t>
            </a:r>
            <a:r>
              <a:rPr lang="et-EE" b="1" dirty="0" smtClean="0">
                <a:solidFill>
                  <a:schemeClr val="bg1">
                    <a:lumMod val="50000"/>
                  </a:schemeClr>
                </a:solidFill>
              </a:rPr>
              <a:t>öelda.</a:t>
            </a:r>
            <a:endParaRPr lang="et-EE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b="1" dirty="0" smtClean="0">
                <a:solidFill>
                  <a:srgbClr val="E7690B"/>
                </a:solidFill>
              </a:rPr>
              <a:t>Biokütuste</a:t>
            </a:r>
            <a:r>
              <a:rPr lang="et-EE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t-EE" b="1" dirty="0">
                <a:solidFill>
                  <a:schemeClr val="bg1">
                    <a:lumMod val="50000"/>
                  </a:schemeClr>
                </a:solidFill>
              </a:rPr>
              <a:t>Eestis tootmise teadlikkus on veidi kõrgem kui esmane vastus teada </a:t>
            </a:r>
            <a:r>
              <a:rPr lang="et-EE" b="1" dirty="0" smtClean="0">
                <a:solidFill>
                  <a:schemeClr val="bg1">
                    <a:lumMod val="50000"/>
                  </a:schemeClr>
                </a:solidFill>
              </a:rPr>
              <a:t>annab, kuna lahtiste lisavastuste seas nimetatakse enamasti biodiislit ja biogaase.</a:t>
            </a:r>
            <a:endParaRPr lang="et-EE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t-EE" b="1" dirty="0">
              <a:solidFill>
                <a:srgbClr val="E7690B"/>
              </a:solidFill>
            </a:endParaRPr>
          </a:p>
          <a:p>
            <a:pPr marL="0" indent="0">
              <a:buNone/>
            </a:pP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09BB-32DB-4743-B7B2-C117DEB9554B}" type="slidenum">
              <a:rPr lang="lt-LT" smtClean="0"/>
              <a:t>13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017536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/>
            </a:r>
            <a:br>
              <a:rPr lang="et-EE" dirty="0" smtClean="0"/>
            </a:br>
            <a:r>
              <a:rPr lang="et-EE" dirty="0" smtClean="0"/>
              <a:t>Kokkuvõte. </a:t>
            </a:r>
            <a:r>
              <a:rPr lang="et-EE" dirty="0">
                <a:solidFill>
                  <a:srgbClr val="FABD90"/>
                </a:solidFill>
              </a:rPr>
              <a:t>Teadlikkus biometaanist</a:t>
            </a:r>
            <a:r>
              <a:rPr lang="et-EE" dirty="0">
                <a:solidFill>
                  <a:srgbClr val="E7690B"/>
                </a:solidFill>
              </a:rPr>
              <a:t/>
            </a:r>
            <a:br>
              <a:rPr lang="et-EE" dirty="0">
                <a:solidFill>
                  <a:srgbClr val="E7690B"/>
                </a:solidFill>
              </a:rPr>
            </a:br>
            <a:r>
              <a:rPr lang="et-EE" dirty="0" smtClean="0"/>
              <a:t> 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710270" y="1540043"/>
            <a:ext cx="10771460" cy="5017168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900" b="1" dirty="0" smtClean="0">
                <a:solidFill>
                  <a:srgbClr val="E7690B"/>
                </a:solidFill>
              </a:rPr>
              <a:t>57</a:t>
            </a:r>
            <a:r>
              <a:rPr lang="et-EE" sz="2900" b="1" dirty="0">
                <a:solidFill>
                  <a:srgbClr val="E7690B"/>
                </a:solidFill>
              </a:rPr>
              <a:t>% küsitletutest märgib, et biometaani kasutatakse autokütusena</a:t>
            </a:r>
            <a:r>
              <a:rPr lang="et-EE" sz="2900" b="1" dirty="0">
                <a:solidFill>
                  <a:schemeClr val="bg1">
                    <a:lumMod val="50000"/>
                  </a:schemeClr>
                </a:solidFill>
              </a:rPr>
              <a:t>. </a:t>
            </a:r>
            <a:endParaRPr lang="et-EE" b="1" dirty="0">
              <a:solidFill>
                <a:srgbClr val="E7690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b="1" dirty="0">
                <a:solidFill>
                  <a:srgbClr val="E7690B"/>
                </a:solidFill>
              </a:rPr>
              <a:t>Gaasi/biometaani peab soodsaimaks autokütuseks 2/3 küsitletutest</a:t>
            </a:r>
            <a:r>
              <a:rPr lang="et-EE" b="1" dirty="0">
                <a:solidFill>
                  <a:schemeClr val="bg1">
                    <a:lumMod val="50000"/>
                  </a:schemeClr>
                </a:solidFill>
              </a:rPr>
              <a:t>. </a:t>
            </a:r>
            <a:endParaRPr lang="et-EE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b="1" dirty="0" smtClean="0">
                <a:solidFill>
                  <a:srgbClr val="E7690B"/>
                </a:solidFill>
              </a:rPr>
              <a:t>42</a:t>
            </a:r>
            <a:r>
              <a:rPr lang="et-EE" b="1" dirty="0">
                <a:solidFill>
                  <a:srgbClr val="E7690B"/>
                </a:solidFill>
              </a:rPr>
              <a:t>% küsitletutest ei oska täpsemalt öelda </a:t>
            </a:r>
            <a:r>
              <a:rPr lang="et-EE" b="1" dirty="0">
                <a:solidFill>
                  <a:schemeClr val="bg1">
                    <a:lumMod val="50000"/>
                  </a:schemeClr>
                </a:solidFill>
              </a:rPr>
              <a:t>kui palju on biometaaniga sõitva auto puhul 100 km läbimine odavam kui bensiiniauto </a:t>
            </a:r>
            <a:r>
              <a:rPr lang="et-EE" b="1" dirty="0" smtClean="0">
                <a:solidFill>
                  <a:schemeClr val="bg1">
                    <a:lumMod val="50000"/>
                  </a:schemeClr>
                </a:solidFill>
              </a:rPr>
              <a:t>puhul.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b="1" dirty="0" smtClean="0">
                <a:solidFill>
                  <a:srgbClr val="E7690B"/>
                </a:solidFill>
              </a:rPr>
              <a:t>34</a:t>
            </a:r>
            <a:r>
              <a:rPr lang="et-EE" b="1" dirty="0">
                <a:solidFill>
                  <a:srgbClr val="E7690B"/>
                </a:solidFill>
              </a:rPr>
              <a:t>% küsitletutest on sobivatel tingimustel valmis ostma surugaasiga sõitva auto. </a:t>
            </a:r>
            <a:r>
              <a:rPr lang="et-EE" b="1" dirty="0">
                <a:solidFill>
                  <a:schemeClr val="bg1">
                    <a:lumMod val="50000"/>
                  </a:schemeClr>
                </a:solidFill>
              </a:rPr>
              <a:t>36% vastab võib-olla, ei välista, </a:t>
            </a:r>
            <a:r>
              <a:rPr lang="et-EE" b="1" u="sng" dirty="0">
                <a:solidFill>
                  <a:schemeClr val="bg1">
                    <a:lumMod val="50000"/>
                  </a:schemeClr>
                </a:solidFill>
              </a:rPr>
              <a:t>14% ei ole valmis</a:t>
            </a:r>
            <a:r>
              <a:rPr lang="et-EE" b="1" dirty="0">
                <a:solidFill>
                  <a:schemeClr val="bg1">
                    <a:lumMod val="50000"/>
                  </a:schemeClr>
                </a:solidFill>
              </a:rPr>
              <a:t>, 17% ei oska öelda ja 1% omab juba sellist autot</a:t>
            </a:r>
            <a:r>
              <a:rPr lang="et-EE" b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b="1" dirty="0">
                <a:solidFill>
                  <a:schemeClr val="bg1">
                    <a:lumMod val="50000"/>
                  </a:schemeClr>
                </a:solidFill>
              </a:rPr>
              <a:t>Gaasiga sõitva auto ostmise takistuste juures on tegu mitme asjaolu suhteliselt võrdse koosmõjuga. Need on: </a:t>
            </a:r>
            <a:r>
              <a:rPr lang="et-EE" b="1" dirty="0">
                <a:solidFill>
                  <a:srgbClr val="E7690B"/>
                </a:solidFill>
              </a:rPr>
              <a:t>gaasitanklate vähesus, selliseid autosid ei müüda piisavas valikus, infopuudus võimalustest ja eelistest ning gaasiauto kõrgem hind</a:t>
            </a:r>
            <a:r>
              <a:rPr lang="et-EE" b="1" dirty="0">
                <a:solidFill>
                  <a:schemeClr val="bg1">
                    <a:lumMod val="50000"/>
                  </a:schemeClr>
                </a:solidFill>
              </a:rPr>
              <a:t>. Gaasi ja gaasiga tankimise ohtlikust küll nimetatakse (14%), kuid see ei ole praegu peamiste takistuste seas.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b="1" dirty="0">
                <a:solidFill>
                  <a:schemeClr val="bg1">
                    <a:lumMod val="50000"/>
                  </a:schemeClr>
                </a:solidFill>
              </a:rPr>
              <a:t>Etteantud kolmest põhiargumendist gaasikütuse kasuks peetakse tähtsaimaks </a:t>
            </a:r>
            <a:r>
              <a:rPr lang="et-EE" b="1" dirty="0">
                <a:solidFill>
                  <a:srgbClr val="E7690B"/>
                </a:solidFill>
              </a:rPr>
              <a:t>keskkonnasõbraliku taastuvkütuse argumenti (46%). </a:t>
            </a:r>
            <a:r>
              <a:rPr lang="et-EE" b="1" dirty="0">
                <a:solidFill>
                  <a:schemeClr val="bg1">
                    <a:lumMod val="50000"/>
                  </a:schemeClr>
                </a:solidFill>
              </a:rPr>
              <a:t>Odavamat hinda võrreldes bensiiniga nimetab 31% ja kütuse Eesti päritolu vaid 8%. </a:t>
            </a:r>
          </a:p>
          <a:p>
            <a:endParaRPr lang="et-EE" b="1" dirty="0">
              <a:solidFill>
                <a:srgbClr val="E7690B"/>
              </a:solidFill>
            </a:endParaRPr>
          </a:p>
          <a:p>
            <a:endParaRPr lang="et-EE" b="1" dirty="0">
              <a:solidFill>
                <a:srgbClr val="E7690B"/>
              </a:solidFill>
            </a:endParaRP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09BB-32DB-4743-B7B2-C117DEB9554B}" type="slidenum">
              <a:rPr lang="lt-LT" smtClean="0"/>
              <a:t>14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145545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/>
            </a:r>
            <a:br>
              <a:rPr lang="et-EE" dirty="0" smtClean="0"/>
            </a:br>
            <a:r>
              <a:rPr lang="et-EE" dirty="0" smtClean="0"/>
              <a:t>Kokkuvõte. </a:t>
            </a:r>
            <a:r>
              <a:rPr lang="et-EE" dirty="0" smtClean="0">
                <a:solidFill>
                  <a:srgbClr val="FABD90"/>
                </a:solidFill>
              </a:rPr>
              <a:t>Lisainfo vajadus</a:t>
            </a:r>
            <a:r>
              <a:rPr lang="et-EE" dirty="0">
                <a:solidFill>
                  <a:srgbClr val="E7690B"/>
                </a:solidFill>
              </a:rPr>
              <a:t/>
            </a:r>
            <a:br>
              <a:rPr lang="et-EE" dirty="0">
                <a:solidFill>
                  <a:srgbClr val="E7690B"/>
                </a:solidFill>
              </a:rPr>
            </a:br>
            <a:r>
              <a:rPr lang="et-EE" dirty="0" smtClean="0"/>
              <a:t> 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710270" y="1118937"/>
            <a:ext cx="10771460" cy="5618747"/>
          </a:xfrm>
        </p:spPr>
        <p:txBody>
          <a:bodyPr>
            <a:normAutofit/>
          </a:bodyPr>
          <a:lstStyle/>
          <a:p>
            <a:r>
              <a:rPr lang="et-EE" b="1" dirty="0" smtClean="0">
                <a:solidFill>
                  <a:srgbClr val="E7690B"/>
                </a:solidFill>
              </a:rPr>
              <a:t>72</a:t>
            </a:r>
            <a:r>
              <a:rPr lang="et-EE" b="1" dirty="0">
                <a:solidFill>
                  <a:srgbClr val="E7690B"/>
                </a:solidFill>
              </a:rPr>
              <a:t>% küsitletutest ei oska nimetada ühtegi automarki, </a:t>
            </a:r>
            <a:r>
              <a:rPr lang="et-EE" b="1" dirty="0" smtClean="0">
                <a:solidFill>
                  <a:srgbClr val="E7690B"/>
                </a:solidFill>
              </a:rPr>
              <a:t>mida müüdaks </a:t>
            </a:r>
            <a:r>
              <a:rPr lang="et-EE" b="1" dirty="0">
                <a:solidFill>
                  <a:srgbClr val="E7690B"/>
                </a:solidFill>
              </a:rPr>
              <a:t>biometaaniga </a:t>
            </a:r>
            <a:r>
              <a:rPr lang="et-EE" b="1" dirty="0" smtClean="0">
                <a:solidFill>
                  <a:srgbClr val="E7690B"/>
                </a:solidFill>
              </a:rPr>
              <a:t>töötava mootoriga. </a:t>
            </a:r>
          </a:p>
          <a:p>
            <a:r>
              <a:rPr lang="et-EE" b="1" dirty="0" smtClean="0">
                <a:solidFill>
                  <a:srgbClr val="E7690B"/>
                </a:solidFill>
              </a:rPr>
              <a:t>Kolmandik </a:t>
            </a:r>
            <a:r>
              <a:rPr lang="et-EE" b="1" dirty="0">
                <a:solidFill>
                  <a:srgbClr val="E7690B"/>
                </a:solidFill>
              </a:rPr>
              <a:t>küsitletutest hindab, et Eestis on 6 tanklat</a:t>
            </a:r>
            <a:r>
              <a:rPr lang="et-EE" b="1" dirty="0">
                <a:solidFill>
                  <a:schemeClr val="bg1">
                    <a:lumMod val="50000"/>
                  </a:schemeClr>
                </a:solidFill>
              </a:rPr>
              <a:t>, kus saab tankida </a:t>
            </a:r>
            <a:r>
              <a:rPr lang="et-EE" b="1" dirty="0" smtClean="0">
                <a:solidFill>
                  <a:schemeClr val="bg1">
                    <a:lumMod val="50000"/>
                  </a:schemeClr>
                </a:solidFill>
              </a:rPr>
              <a:t>biometaani. 27</a:t>
            </a:r>
            <a:r>
              <a:rPr lang="et-EE" b="1" dirty="0">
                <a:solidFill>
                  <a:schemeClr val="bg1">
                    <a:lumMod val="50000"/>
                  </a:schemeClr>
                </a:solidFill>
              </a:rPr>
              <a:t>% nimetab, et selliseid tanklaid on 12 ja 13%, et 24 tanklat</a:t>
            </a:r>
            <a:r>
              <a:rPr lang="et-EE" b="1" dirty="0" smtClean="0">
                <a:solidFill>
                  <a:schemeClr val="bg1">
                    <a:lumMod val="50000"/>
                  </a:schemeClr>
                </a:solidFill>
              </a:rPr>
              <a:t>. 28</a:t>
            </a:r>
            <a:r>
              <a:rPr lang="et-EE" b="1" dirty="0">
                <a:solidFill>
                  <a:schemeClr val="bg1">
                    <a:lumMod val="50000"/>
                  </a:schemeClr>
                </a:solidFill>
              </a:rPr>
              <a:t>% ei oska mingit arvu pakkuda.</a:t>
            </a:r>
          </a:p>
          <a:p>
            <a:pPr marL="0" indent="0">
              <a:buNone/>
            </a:pPr>
            <a:r>
              <a:rPr lang="et-EE" b="1" dirty="0" smtClean="0">
                <a:solidFill>
                  <a:srgbClr val="E7690B"/>
                </a:solidFill>
              </a:rPr>
              <a:t>Lisainfo vajadus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b="1" dirty="0" smtClean="0">
                <a:solidFill>
                  <a:srgbClr val="E7690B"/>
                </a:solidFill>
              </a:rPr>
              <a:t>lisainfot </a:t>
            </a:r>
            <a:r>
              <a:rPr lang="et-EE" b="1" dirty="0">
                <a:solidFill>
                  <a:srgbClr val="E7690B"/>
                </a:solidFill>
              </a:rPr>
              <a:t>vajatakse praktiliselt kõige </a:t>
            </a:r>
            <a:r>
              <a:rPr lang="et-EE" b="1" dirty="0" smtClean="0">
                <a:solidFill>
                  <a:srgbClr val="E7690B"/>
                </a:solidFill>
              </a:rPr>
              <a:t>kohta. </a:t>
            </a:r>
            <a:r>
              <a:rPr lang="et-EE" b="1" dirty="0" smtClean="0">
                <a:solidFill>
                  <a:schemeClr val="bg1">
                    <a:lumMod val="50000"/>
                  </a:schemeClr>
                </a:solidFill>
              </a:rPr>
              <a:t>Enam </a:t>
            </a:r>
            <a:r>
              <a:rPr lang="et-EE" b="1" dirty="0">
                <a:solidFill>
                  <a:schemeClr val="bg1">
                    <a:lumMod val="50000"/>
                  </a:schemeClr>
                </a:solidFill>
              </a:rPr>
              <a:t>pakub aga huvi info hindade,  tanklate, autode ja eeliste kohta</a:t>
            </a:r>
            <a:r>
              <a:rPr lang="et-EE" b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et-EE" b="1" dirty="0">
                <a:solidFill>
                  <a:srgbClr val="E7690B"/>
                </a:solidFill>
              </a:rPr>
              <a:t>Eelistatavad infokanalid 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b="1" dirty="0" smtClean="0">
                <a:solidFill>
                  <a:schemeClr val="bg1">
                    <a:lumMod val="50000"/>
                  </a:schemeClr>
                </a:solidFill>
              </a:rPr>
              <a:t>Internet ja Televisioon</a:t>
            </a:r>
            <a:endParaRPr lang="et-EE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t-EE" b="1" dirty="0">
                <a:solidFill>
                  <a:schemeClr val="bg1">
                    <a:lumMod val="50000"/>
                  </a:schemeClr>
                </a:solidFill>
              </a:rPr>
              <a:t>Olulisteks kanaliteks võib lugeda </a:t>
            </a:r>
            <a:r>
              <a:rPr lang="et-EE" b="1" dirty="0" smtClean="0">
                <a:solidFill>
                  <a:schemeClr val="bg1">
                    <a:lumMod val="50000"/>
                  </a:schemeClr>
                </a:solidFill>
              </a:rPr>
              <a:t>ka üleriiklikke ajalehti ja automüüjad</a:t>
            </a:r>
            <a:endParaRPr lang="et-EE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t-EE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t-EE" b="1" dirty="0">
              <a:solidFill>
                <a:srgbClr val="E7690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t-EE" b="1" dirty="0">
              <a:solidFill>
                <a:srgbClr val="E7690B"/>
              </a:solidFill>
            </a:endParaRPr>
          </a:p>
          <a:p>
            <a:endParaRPr lang="et-EE" b="1" dirty="0">
              <a:solidFill>
                <a:srgbClr val="E7690B"/>
              </a:solidFill>
            </a:endParaRPr>
          </a:p>
          <a:p>
            <a:endParaRPr lang="et-EE" b="1" dirty="0">
              <a:solidFill>
                <a:srgbClr val="E7690B"/>
              </a:solidFill>
            </a:endParaRP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09BB-32DB-4743-B7B2-C117DEB9554B}" type="slidenum">
              <a:rPr lang="lt-LT" smtClean="0"/>
              <a:t>15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538353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t-EE" dirty="0" smtClean="0"/>
              <a:t>Projektijuht: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t-EE" dirty="0" smtClean="0"/>
              <a:t>Kalev Petti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t-EE" dirty="0" smtClean="0"/>
              <a:t>Andmetöötlus ja graafika: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dirty="0" smtClean="0"/>
              <a:t>Alise Udam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t-EE" dirty="0" smtClean="0"/>
              <a:t>Kontaktinfo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/>
              <a:t>Telefon: +372 </a:t>
            </a:r>
            <a:r>
              <a:rPr lang="et-EE" dirty="0" smtClean="0"/>
              <a:t>6 684 530</a:t>
            </a:r>
            <a:endParaRPr lang="et-EE" dirty="0"/>
          </a:p>
          <a:p>
            <a:pPr marL="0" indent="0">
              <a:buNone/>
            </a:pPr>
            <a:r>
              <a:rPr lang="et-EE" dirty="0"/>
              <a:t>E-mail: </a:t>
            </a:r>
            <a:r>
              <a:rPr lang="et-EE" dirty="0">
                <a:hlinkClick r:id="rId2"/>
              </a:rPr>
              <a:t>info@faktum-ariko.ee</a:t>
            </a:r>
            <a:endParaRPr lang="et-EE" dirty="0"/>
          </a:p>
          <a:p>
            <a:pPr marL="0" indent="0">
              <a:buNone/>
            </a:pPr>
            <a:r>
              <a:rPr lang="et-EE" dirty="0"/>
              <a:t>Aadress: Tatari 64, 10134 Tallinn</a:t>
            </a:r>
            <a:endParaRPr lang="en-GB" dirty="0"/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264" y="4164120"/>
            <a:ext cx="4828032" cy="247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80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Uuringu taust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07831" y="1576137"/>
            <a:ext cx="11285620" cy="4535905"/>
          </a:xfrm>
        </p:spPr>
        <p:txBody>
          <a:bodyPr>
            <a:normAutofit fontScale="92500" lnSpcReduction="20000"/>
          </a:bodyPr>
          <a:lstStyle/>
          <a:p>
            <a:pPr lvl="0">
              <a:defRPr/>
            </a:pPr>
            <a:r>
              <a:rPr lang="et-EE" b="1" dirty="0">
                <a:solidFill>
                  <a:srgbClr val="E7690B"/>
                </a:solidFill>
              </a:rPr>
              <a:t>Tellija</a:t>
            </a:r>
            <a:r>
              <a:rPr lang="et-EE" dirty="0"/>
              <a:t> </a:t>
            </a:r>
            <a:r>
              <a:rPr lang="et-EE" dirty="0" smtClean="0"/>
              <a:t>– Elering</a:t>
            </a:r>
          </a:p>
          <a:p>
            <a:pPr lvl="0">
              <a:defRPr/>
            </a:pPr>
            <a:r>
              <a:rPr lang="et-EE" b="1" dirty="0" smtClean="0">
                <a:solidFill>
                  <a:srgbClr val="E7690B"/>
                </a:solidFill>
              </a:rPr>
              <a:t>Küsitlusperiood</a:t>
            </a:r>
            <a:r>
              <a:rPr lang="et-EE" dirty="0" smtClean="0"/>
              <a:t> </a:t>
            </a:r>
            <a:r>
              <a:rPr lang="et-EE" dirty="0"/>
              <a:t>– </a:t>
            </a:r>
            <a:r>
              <a:rPr lang="et-EE" dirty="0" smtClean="0"/>
              <a:t>24. mai – 30. mai 2018</a:t>
            </a:r>
            <a:endParaRPr lang="et-EE" dirty="0"/>
          </a:p>
          <a:p>
            <a:pPr lvl="0">
              <a:defRPr/>
            </a:pPr>
            <a:r>
              <a:rPr lang="et-EE" b="1" dirty="0">
                <a:solidFill>
                  <a:srgbClr val="E7690B"/>
                </a:solidFill>
              </a:rPr>
              <a:t>Küsitlusmeetod</a:t>
            </a:r>
            <a:r>
              <a:rPr lang="et-EE" dirty="0"/>
              <a:t> – veebiküsitlus</a:t>
            </a:r>
          </a:p>
          <a:p>
            <a:pPr lvl="0">
              <a:defRPr/>
            </a:pPr>
            <a:r>
              <a:rPr lang="et-EE" b="1" dirty="0">
                <a:solidFill>
                  <a:srgbClr val="E7690B"/>
                </a:solidFill>
              </a:rPr>
              <a:t>Valimi alus </a:t>
            </a:r>
            <a:r>
              <a:rPr lang="et-EE" dirty="0"/>
              <a:t>– uuringuteks eelvärvatud elanikkonna paneel, mis sisaldab ca 22 000 liiget</a:t>
            </a:r>
          </a:p>
          <a:p>
            <a:pPr lvl="0">
              <a:defRPr/>
            </a:pPr>
            <a:r>
              <a:rPr lang="et-EE" b="1" dirty="0">
                <a:solidFill>
                  <a:srgbClr val="E7690B"/>
                </a:solidFill>
              </a:rPr>
              <a:t>Valim</a:t>
            </a:r>
            <a:r>
              <a:rPr lang="et-EE" dirty="0"/>
              <a:t> – </a:t>
            </a:r>
            <a:r>
              <a:rPr lang="et-EE" dirty="0" smtClean="0"/>
              <a:t>N=1004</a:t>
            </a:r>
          </a:p>
          <a:p>
            <a:pPr lvl="0">
              <a:defRPr/>
            </a:pPr>
            <a:r>
              <a:rPr lang="et-EE" b="1" dirty="0" smtClean="0">
                <a:solidFill>
                  <a:srgbClr val="E7690B"/>
                </a:solidFill>
              </a:rPr>
              <a:t>Eesmärk </a:t>
            </a:r>
            <a:r>
              <a:rPr lang="et-EE" dirty="0" smtClean="0"/>
              <a:t>– selgitada, milline on elanikkonna teadlikkus Biometaani kui autokütuse kasutusvõimalustest, kusjuures andmed peaks olema võrdlusaluseks hilisematele samalaadsetele uuringutele.</a:t>
            </a:r>
          </a:p>
          <a:p>
            <a:pPr lvl="0">
              <a:defRPr/>
            </a:pPr>
            <a:r>
              <a:rPr lang="et-EE" b="1" dirty="0" smtClean="0">
                <a:solidFill>
                  <a:srgbClr val="E7690B"/>
                </a:solidFill>
              </a:rPr>
              <a:t>Analüüside alus </a:t>
            </a:r>
            <a:r>
              <a:rPr lang="et-EE" dirty="0" smtClean="0"/>
              <a:t>– uuringu andmeid on analüüsitud reeglina kogu valimi, soo, vanuse, keele, elukoha ja auto kasutamise tunnustes vastavalt küsimuse iseloomust tulenevale olulisusele.</a:t>
            </a:r>
          </a:p>
          <a:p>
            <a:pPr lvl="0">
              <a:defRPr/>
            </a:pPr>
            <a:endParaRPr lang="en-GB" dirty="0"/>
          </a:p>
          <a:p>
            <a:pPr marL="0" indent="0">
              <a:buNone/>
            </a:pP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09BB-32DB-4743-B7B2-C117DEB9554B}" type="slidenum">
              <a:rPr lang="lt-LT" smtClean="0"/>
              <a:t>2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28968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Valimi profiil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09BB-32DB-4743-B7B2-C117DEB9554B}" type="slidenum">
              <a:rPr lang="lt-LT" smtClean="0"/>
              <a:t>3</a:t>
            </a:fld>
            <a:endParaRPr lang="lt-LT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37491"/>
              </p:ext>
            </p:extLst>
          </p:nvPr>
        </p:nvGraphicFramePr>
        <p:xfrm>
          <a:off x="982073" y="1374520"/>
          <a:ext cx="4600580" cy="5134570"/>
        </p:xfrm>
        <a:graphic>
          <a:graphicData uri="http://schemas.openxmlformats.org/drawingml/2006/table">
            <a:tbl>
              <a:tblPr/>
              <a:tblGrid>
                <a:gridCol w="1393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85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4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4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428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52" marR="7252" marT="725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Arv</a:t>
                      </a:r>
                    </a:p>
                  </a:txBody>
                  <a:tcPr marL="7252" marR="7252" marT="725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281"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Üldjaotus</a:t>
                      </a:r>
                    </a:p>
                  </a:txBody>
                  <a:tcPr marL="7252" marR="7252" marT="725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1004</a:t>
                      </a:r>
                    </a:p>
                  </a:txBody>
                  <a:tcPr marL="7252" marR="7252" marT="725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281">
                <a:tc rowSpan="16">
                  <a:txBody>
                    <a:bodyPr/>
                    <a:lstStyle/>
                    <a:p>
                      <a:pPr algn="l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Elukoht</a:t>
                      </a:r>
                    </a:p>
                  </a:txBody>
                  <a:tcPr marL="7252" marR="7252" marT="7252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Tallinn</a:t>
                      </a:r>
                    </a:p>
                  </a:txBody>
                  <a:tcPr marL="7252" marR="7252" marT="7252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293</a:t>
                      </a:r>
                    </a:p>
                  </a:txBody>
                  <a:tcPr marL="7252" marR="7252" marT="725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29%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28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Harjumaa</a:t>
                      </a:r>
                    </a:p>
                  </a:txBody>
                  <a:tcPr marL="7252" marR="7252" marT="7252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</a:t>
                      </a:r>
                    </a:p>
                  </a:txBody>
                  <a:tcPr marL="7252" marR="7252" marT="725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28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Hiiumaa</a:t>
                      </a:r>
                    </a:p>
                  </a:txBody>
                  <a:tcPr marL="7252" marR="7252" marT="7252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252" marR="7252" marT="725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428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Ida-Virumaa</a:t>
                      </a:r>
                    </a:p>
                  </a:txBody>
                  <a:tcPr marL="7252" marR="7252" marT="7252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132</a:t>
                      </a:r>
                    </a:p>
                  </a:txBody>
                  <a:tcPr marL="7252" marR="7252" marT="725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13%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428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Jõgevamaa</a:t>
                      </a:r>
                    </a:p>
                  </a:txBody>
                  <a:tcPr marL="7252" marR="7252" marT="7252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7252" marR="7252" marT="725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428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Järvamaa</a:t>
                      </a:r>
                    </a:p>
                  </a:txBody>
                  <a:tcPr marL="7252" marR="7252" marT="7252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7252" marR="7252" marT="725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428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Läänemaa</a:t>
                      </a:r>
                    </a:p>
                  </a:txBody>
                  <a:tcPr marL="7252" marR="7252" marT="7252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252" marR="7252" marT="725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428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Lääne-Virumaa</a:t>
                      </a:r>
                    </a:p>
                  </a:txBody>
                  <a:tcPr marL="7252" marR="7252" marT="7252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7252" marR="7252" marT="725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428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Põlvamaa</a:t>
                      </a:r>
                    </a:p>
                  </a:txBody>
                  <a:tcPr marL="7252" marR="7252" marT="7252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7252" marR="7252" marT="725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428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Pärnumaa</a:t>
                      </a:r>
                    </a:p>
                  </a:txBody>
                  <a:tcPr marL="7252" marR="7252" marT="7252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</a:t>
                      </a:r>
                    </a:p>
                  </a:txBody>
                  <a:tcPr marL="7252" marR="7252" marT="725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428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Raplamaa</a:t>
                      </a:r>
                    </a:p>
                  </a:txBody>
                  <a:tcPr marL="7252" marR="7252" marT="7252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7252" marR="7252" marT="725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038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Saaremaa (+Muhumaa)</a:t>
                      </a:r>
                    </a:p>
                  </a:txBody>
                  <a:tcPr marL="7252" marR="7252" marT="7252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7252" marR="7252" marT="725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428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Tartumaa</a:t>
                      </a:r>
                    </a:p>
                  </a:txBody>
                  <a:tcPr marL="7252" marR="7252" marT="7252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</a:t>
                      </a:r>
                    </a:p>
                  </a:txBody>
                  <a:tcPr marL="7252" marR="7252" marT="725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428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Valgamaa</a:t>
                      </a:r>
                    </a:p>
                  </a:txBody>
                  <a:tcPr marL="7252" marR="7252" marT="7252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7252" marR="7252" marT="725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428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Viljandimaa</a:t>
                      </a:r>
                    </a:p>
                  </a:txBody>
                  <a:tcPr marL="7252" marR="7252" marT="7252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7252" marR="7252" marT="725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428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Võrumaa</a:t>
                      </a:r>
                    </a:p>
                  </a:txBody>
                  <a:tcPr marL="7252" marR="7252" marT="7252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7252" marR="7252" marT="725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4281">
                <a:tc rowSpan="3">
                  <a:txBody>
                    <a:bodyPr/>
                    <a:lstStyle/>
                    <a:p>
                      <a:pPr algn="l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Asula tüüp</a:t>
                      </a:r>
                    </a:p>
                  </a:txBody>
                  <a:tcPr marL="7252" marR="7252" marT="7252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Linn</a:t>
                      </a:r>
                    </a:p>
                  </a:txBody>
                  <a:tcPr marL="7252" marR="7252" marT="7252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696</a:t>
                      </a:r>
                    </a:p>
                  </a:txBody>
                  <a:tcPr marL="7252" marR="7252" marT="725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69%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428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Alev/alevik</a:t>
                      </a:r>
                    </a:p>
                  </a:txBody>
                  <a:tcPr marL="7252" marR="7252" marT="7252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136</a:t>
                      </a:r>
                    </a:p>
                  </a:txBody>
                  <a:tcPr marL="7252" marR="7252" marT="725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14%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428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Küla</a:t>
                      </a:r>
                    </a:p>
                  </a:txBody>
                  <a:tcPr marL="7252" marR="7252" marT="7252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172</a:t>
                      </a:r>
                    </a:p>
                  </a:txBody>
                  <a:tcPr marL="7252" marR="7252" marT="725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17%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4281">
                <a:tc rowSpan="2">
                  <a:txBody>
                    <a:bodyPr/>
                    <a:lstStyle/>
                    <a:p>
                      <a:pPr algn="l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Sugu</a:t>
                      </a:r>
                    </a:p>
                  </a:txBody>
                  <a:tcPr marL="7252" marR="7252" marT="7252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Mees</a:t>
                      </a:r>
                    </a:p>
                  </a:txBody>
                  <a:tcPr marL="7252" marR="7252" marT="7252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442</a:t>
                      </a:r>
                    </a:p>
                  </a:txBody>
                  <a:tcPr marL="7252" marR="7252" marT="725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44%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428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Naine</a:t>
                      </a:r>
                    </a:p>
                  </a:txBody>
                  <a:tcPr marL="7252" marR="7252" marT="7252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562</a:t>
                      </a:r>
                    </a:p>
                  </a:txBody>
                  <a:tcPr marL="7252" marR="7252" marT="725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56%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878763"/>
              </p:ext>
            </p:extLst>
          </p:nvPr>
        </p:nvGraphicFramePr>
        <p:xfrm>
          <a:off x="6605336" y="1390684"/>
          <a:ext cx="4733224" cy="3373820"/>
        </p:xfrm>
        <a:graphic>
          <a:graphicData uri="http://schemas.openxmlformats.org/drawingml/2006/table">
            <a:tbl>
              <a:tblPr/>
              <a:tblGrid>
                <a:gridCol w="1183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3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33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33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450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Arv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414">
                <a:tc rowSpan="4">
                  <a:txBody>
                    <a:bodyPr/>
                    <a:lstStyle/>
                    <a:p>
                      <a:pPr algn="l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Vanus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18-29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41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30-44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41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45-59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41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60-74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414">
                <a:tc rowSpan="2">
                  <a:txBody>
                    <a:bodyPr/>
                    <a:lstStyle/>
                    <a:p>
                      <a:pPr algn="l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Keel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Eesti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41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Vene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414">
                <a:tc rowSpan="2">
                  <a:txBody>
                    <a:bodyPr/>
                    <a:lstStyle/>
                    <a:p>
                      <a:pPr algn="l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Auto kasutamine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Jah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41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Ei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547585" y="4920916"/>
            <a:ext cx="48487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dirty="0" smtClean="0">
                <a:solidFill>
                  <a:srgbClr val="E7690B"/>
                </a:solidFill>
              </a:rPr>
              <a:t>Valim on ligilähedaselt proportsionaalne Eesti elanikkonna sotsiaaldemograafilisele profiilile soo, vanuse, keele ja elukoha tunnustes. Auto kasutamise/mittekasutamise tunnus selgitati küsimustiku raames ja see kujunes juhuslikult. </a:t>
            </a:r>
            <a:endParaRPr lang="et-EE" b="1" dirty="0">
              <a:solidFill>
                <a:srgbClr val="E769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84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Tulemused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652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Teadlikkus autokütuste tootmisest Eestis. </a:t>
            </a:r>
            <a:r>
              <a:rPr lang="et-EE" dirty="0" smtClean="0">
                <a:solidFill>
                  <a:srgbClr val="FABD90"/>
                </a:solidFill>
              </a:rPr>
              <a:t>Kas toodetakse?</a:t>
            </a:r>
            <a:endParaRPr lang="en-GB" dirty="0">
              <a:solidFill>
                <a:srgbClr val="FABD9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09BB-32DB-4743-B7B2-C117DEB9554B}" type="slidenum">
              <a:rPr lang="lt-LT" smtClean="0"/>
              <a:t>5</a:t>
            </a:fld>
            <a:endParaRPr lang="lt-LT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8746584"/>
              </p:ext>
            </p:extLst>
          </p:nvPr>
        </p:nvGraphicFramePr>
        <p:xfrm>
          <a:off x="407830" y="1022684"/>
          <a:ext cx="7244253" cy="5739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844590" y="1840831"/>
            <a:ext cx="377791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000" b="1" dirty="0" smtClean="0">
                <a:solidFill>
                  <a:srgbClr val="E7690B"/>
                </a:solidFill>
              </a:rPr>
              <a:t>27% kõigist küsitletutest vastab, et toodetakse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000" b="1" dirty="0" smtClean="0">
                <a:solidFill>
                  <a:srgbClr val="E7690B"/>
                </a:solidFill>
              </a:rPr>
              <a:t>36% väidab, et ei toodeta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000" b="1" dirty="0" smtClean="0">
                <a:solidFill>
                  <a:srgbClr val="E7690B"/>
                </a:solidFill>
              </a:rPr>
              <a:t>37% ei oska öelda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b="1" dirty="0" smtClean="0">
                <a:solidFill>
                  <a:schemeClr val="bg1">
                    <a:lumMod val="50000"/>
                  </a:schemeClr>
                </a:solidFill>
              </a:rPr>
              <a:t>Meeste teadlikkus on veidi kõrgem kui naiste oma, kuid üldiselt ei ole hinnangute vahed vastajarühmade lõikes suured, sealhulgas ei ole suur ka erinevus auto kasutajate ja mittekasutajate lõikes </a:t>
            </a:r>
            <a:endParaRPr lang="et-EE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7459579" y="2610853"/>
            <a:ext cx="385012" cy="481263"/>
          </a:xfrm>
          <a:prstGeom prst="straightConnector1">
            <a:avLst/>
          </a:prstGeom>
          <a:ln>
            <a:solidFill>
              <a:srgbClr val="E24B1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459579" y="4703153"/>
            <a:ext cx="697832" cy="1072005"/>
          </a:xfrm>
          <a:prstGeom prst="straightConnector1">
            <a:avLst/>
          </a:prstGeom>
          <a:ln>
            <a:solidFill>
              <a:srgbClr val="E24B1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41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/>
              <a:t>Teadlikkus autokütuste tootmisest Eestis. </a:t>
            </a:r>
            <a:r>
              <a:rPr lang="et-EE" dirty="0" smtClean="0">
                <a:solidFill>
                  <a:srgbClr val="FABD90"/>
                </a:solidFill>
              </a:rPr>
              <a:t>Millist autokütust toodetakse</a:t>
            </a:r>
            <a:r>
              <a:rPr lang="et-EE" dirty="0">
                <a:solidFill>
                  <a:srgbClr val="FABD90"/>
                </a:solidFill>
              </a:rPr>
              <a:t>?</a:t>
            </a:r>
            <a:endParaRPr lang="en-GB" dirty="0">
              <a:solidFill>
                <a:srgbClr val="FABD9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09BB-32DB-4743-B7B2-C117DEB9554B}" type="slidenum">
              <a:rPr lang="lt-LT" smtClean="0"/>
              <a:t>6</a:t>
            </a:fld>
            <a:endParaRPr lang="lt-LT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7021277"/>
              </p:ext>
            </p:extLst>
          </p:nvPr>
        </p:nvGraphicFramePr>
        <p:xfrm>
          <a:off x="507251" y="1079206"/>
          <a:ext cx="8266176" cy="5613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434138" y="1852863"/>
            <a:ext cx="350118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000" b="1" dirty="0" smtClean="0">
                <a:solidFill>
                  <a:srgbClr val="E7690B"/>
                </a:solidFill>
              </a:rPr>
              <a:t>41% neist, kes väitsid, et Eestis toodetakse autokütust, arvavad, et toodetakse </a:t>
            </a:r>
            <a:r>
              <a:rPr lang="et-EE" sz="2000" b="1" u="sng" dirty="0" smtClean="0">
                <a:solidFill>
                  <a:srgbClr val="E7690B"/>
                </a:solidFill>
              </a:rPr>
              <a:t>diislikütust</a:t>
            </a:r>
            <a:r>
              <a:rPr lang="et-EE" sz="2000" b="1" dirty="0" smtClean="0">
                <a:solidFill>
                  <a:srgbClr val="E7690B"/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000" b="1" dirty="0" smtClean="0">
                <a:solidFill>
                  <a:srgbClr val="E7690B"/>
                </a:solidFill>
              </a:rPr>
              <a:t>31% pakub gaasi, 25% bensiini, 20% muud ja 11% ei oska öelda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b="1" dirty="0" smtClean="0">
                <a:solidFill>
                  <a:schemeClr val="bg1">
                    <a:lumMod val="50000"/>
                  </a:schemeClr>
                </a:solidFill>
              </a:rPr>
              <a:t>Ka siin pakuvad mehed veidi rohkem vastuseid kui naised ning auto kasutajad enam kui mittekasutajad. Muus osas ei ole vastuste erinevused märkimisväärsed</a:t>
            </a:r>
            <a:endParaRPr lang="et-EE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58200" y="1239253"/>
            <a:ext cx="2080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Võis nimetada mitut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92797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Biometaani teadlikkus</a:t>
            </a:r>
            <a:r>
              <a:rPr lang="et-EE" dirty="0" smtClean="0"/>
              <a:t>. </a:t>
            </a:r>
            <a:r>
              <a:rPr lang="et-EE" dirty="0" smtClean="0">
                <a:solidFill>
                  <a:srgbClr val="FABD90"/>
                </a:solidFill>
              </a:rPr>
              <a:t>Soodsaim autokütus</a:t>
            </a:r>
            <a:endParaRPr lang="en-GB" dirty="0">
              <a:solidFill>
                <a:srgbClr val="FABD9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09BB-32DB-4743-B7B2-C117DEB9554B}" type="slidenum">
              <a:rPr lang="lt-LT" smtClean="0"/>
              <a:t>7</a:t>
            </a:fld>
            <a:endParaRPr lang="lt-LT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9292135"/>
              </p:ext>
            </p:extLst>
          </p:nvPr>
        </p:nvGraphicFramePr>
        <p:xfrm>
          <a:off x="407831" y="1091489"/>
          <a:ext cx="7448790" cy="5588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000999" y="2009274"/>
            <a:ext cx="407870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000" b="1" dirty="0" smtClean="0">
                <a:solidFill>
                  <a:srgbClr val="E7690B"/>
                </a:solidFill>
              </a:rPr>
              <a:t>Gaasi/biometaani peab soodsaimaks autokütuseks 2/3 küsitletutest.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000" b="1" dirty="0" smtClean="0">
                <a:solidFill>
                  <a:srgbClr val="E7690B"/>
                </a:solidFill>
              </a:rPr>
              <a:t>19% pakub diislikütust, 9% bensiini ja 8% ei oska öelda.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b="1" dirty="0" smtClean="0">
                <a:solidFill>
                  <a:schemeClr val="bg1">
                    <a:lumMod val="50000"/>
                  </a:schemeClr>
                </a:solidFill>
              </a:rPr>
              <a:t>Keskmisest teadlikumad on taas mehed ja auto kasutajad ning vanuse ja keele tunnustes olulist erinevust ei ole</a:t>
            </a:r>
            <a:endParaRPr lang="et-EE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88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Gaasiga sõitva auto ostmise perspektiiv. </a:t>
            </a:r>
            <a:r>
              <a:rPr lang="et-EE" dirty="0" smtClean="0">
                <a:solidFill>
                  <a:srgbClr val="FABD90"/>
                </a:solidFill>
              </a:rPr>
              <a:t>Kas oleks valmis ostma?</a:t>
            </a:r>
            <a:endParaRPr lang="en-GB" dirty="0">
              <a:solidFill>
                <a:srgbClr val="FABD9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09BB-32DB-4743-B7B2-C117DEB9554B}" type="slidenum">
              <a:rPr lang="lt-LT" smtClean="0"/>
              <a:t>8</a:t>
            </a:fld>
            <a:endParaRPr lang="lt-LT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3791305"/>
              </p:ext>
            </p:extLst>
          </p:nvPr>
        </p:nvGraphicFramePr>
        <p:xfrm>
          <a:off x="203915" y="1124576"/>
          <a:ext cx="8663359" cy="5470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867274" y="1828799"/>
            <a:ext cx="332472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000" b="1" dirty="0" smtClean="0">
                <a:solidFill>
                  <a:srgbClr val="E7690B"/>
                </a:solidFill>
              </a:rPr>
              <a:t>34% küsitletutest on sobivatel tingimustel valmis ostma surugaasiga sõitva auto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000" b="1" dirty="0" smtClean="0">
                <a:solidFill>
                  <a:srgbClr val="E7690B"/>
                </a:solidFill>
              </a:rPr>
              <a:t>36% vastab võib-olla, ei välista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000" b="1" u="sng" dirty="0" smtClean="0">
                <a:solidFill>
                  <a:srgbClr val="E7690B"/>
                </a:solidFill>
              </a:rPr>
              <a:t>14% ei ole valmis</a:t>
            </a:r>
            <a:r>
              <a:rPr lang="et-EE" sz="2000" b="1" dirty="0" smtClean="0">
                <a:solidFill>
                  <a:srgbClr val="E7690B"/>
                </a:solidFill>
              </a:rPr>
              <a:t>, 17% ei oska öelda ja 1% omab juba sellist autot.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1600" b="1" dirty="0" smtClean="0">
                <a:solidFill>
                  <a:schemeClr val="bg1">
                    <a:lumMod val="50000"/>
                  </a:schemeClr>
                </a:solidFill>
              </a:rPr>
              <a:t>Seega võib öelda, et põhimõtteline hoiak on positiivne ja ostmine oleneb tingimuste sobivusest (ühemõttelist – jah, kindlasti – vastusvarianti ei kasutanud me küsimustikus põhjusel, et elus olenevad pea kõik otsused tingimustest).</a:t>
            </a:r>
            <a:endParaRPr lang="et-EE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43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/>
              <a:t>Gaasiga sõitva auto ostmise perspektiiv. </a:t>
            </a:r>
            <a:r>
              <a:rPr lang="et-EE" dirty="0" smtClean="0">
                <a:solidFill>
                  <a:srgbClr val="FABD90"/>
                </a:solidFill>
              </a:rPr>
              <a:t>Mis asjaolud takistavad ostu?</a:t>
            </a:r>
            <a:endParaRPr lang="en-GB" dirty="0">
              <a:solidFill>
                <a:srgbClr val="FABD9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09BB-32DB-4743-B7B2-C117DEB9554B}" type="slidenum">
              <a:rPr lang="lt-LT" smtClean="0"/>
              <a:t>9</a:t>
            </a:fld>
            <a:endParaRPr lang="lt-LT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044676"/>
              </p:ext>
            </p:extLst>
          </p:nvPr>
        </p:nvGraphicFramePr>
        <p:xfrm>
          <a:off x="407831" y="1096638"/>
          <a:ext cx="8519601" cy="5632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228693" y="1558696"/>
            <a:ext cx="387416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600" b="1" dirty="0" smtClean="0">
                <a:solidFill>
                  <a:schemeClr val="bg1">
                    <a:lumMod val="50000"/>
                  </a:schemeClr>
                </a:solidFill>
              </a:rPr>
              <a:t>Siin on tegu mitme asjaolu koosmõjuga, millest ükski ei ole domineeriv. Need on: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b="1" dirty="0" smtClean="0">
                <a:solidFill>
                  <a:srgbClr val="E7690B"/>
                </a:solidFill>
              </a:rPr>
              <a:t>gaasitanklate vähesus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b="1" dirty="0" smtClean="0">
                <a:solidFill>
                  <a:srgbClr val="E7690B"/>
                </a:solidFill>
              </a:rPr>
              <a:t>selliseid autosid ei müüda piisavas valikus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b="1" dirty="0" smtClean="0">
                <a:solidFill>
                  <a:srgbClr val="E7690B"/>
                </a:solidFill>
              </a:rPr>
              <a:t>infopuudus võimalustest ja eelistest </a:t>
            </a:r>
            <a:endParaRPr lang="et-EE" sz="2000" b="1" dirty="0">
              <a:solidFill>
                <a:srgbClr val="E7690B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b="1" dirty="0" smtClean="0">
                <a:solidFill>
                  <a:srgbClr val="E7690B"/>
                </a:solidFill>
              </a:rPr>
              <a:t>gaasiauto kõrgem hind.</a:t>
            </a:r>
          </a:p>
          <a:p>
            <a:r>
              <a:rPr lang="et-EE" sz="1600" b="1" dirty="0" smtClean="0">
                <a:solidFill>
                  <a:schemeClr val="bg1">
                    <a:lumMod val="50000"/>
                  </a:schemeClr>
                </a:solidFill>
              </a:rPr>
              <a:t>Auto kasutajate vastuste jaotus on üldjoontes lähedane mittekasutajate omadele, kuid nad märgivad lihtsalt enam variante. Auto mittekasutajate seas on ka tunduvalt enam „ei oska öelda“ vastanuid (33%).</a:t>
            </a:r>
          </a:p>
          <a:p>
            <a:endParaRPr lang="et-EE" sz="16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t-EE" sz="1600" b="1" dirty="0" smtClean="0">
                <a:solidFill>
                  <a:schemeClr val="bg1">
                    <a:lumMod val="50000"/>
                  </a:schemeClr>
                </a:solidFill>
              </a:rPr>
              <a:t>Gaasi ja gaasiga tankimise ohtlikust küll nimetatakse (14%), kuid see ei ole praegu peamiste takistuste seas.</a:t>
            </a:r>
          </a:p>
          <a:p>
            <a:endParaRPr lang="et-EE" dirty="0"/>
          </a:p>
        </p:txBody>
      </p:sp>
      <p:sp>
        <p:nvSpPr>
          <p:cNvPr id="5" name="TextBox 4"/>
          <p:cNvSpPr txBox="1"/>
          <p:nvPr/>
        </p:nvSpPr>
        <p:spPr>
          <a:xfrm>
            <a:off x="8566485" y="1044995"/>
            <a:ext cx="2837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Võis nimetada mitut varianti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89934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27993</TotalTime>
  <Words>1320</Words>
  <Application>Microsoft Office PowerPoint</Application>
  <PresentationFormat>Widescreen</PresentationFormat>
  <Paragraphs>220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Wingdings</vt:lpstr>
      <vt:lpstr>Office Theme</vt:lpstr>
      <vt:lpstr>Biometaani autokütusena kasutamise teadlikkuse uuring</vt:lpstr>
      <vt:lpstr>Uuringu taust</vt:lpstr>
      <vt:lpstr>Valimi profiil</vt:lpstr>
      <vt:lpstr>Tulemused</vt:lpstr>
      <vt:lpstr>Teadlikkus autokütuste tootmisest Eestis. Kas toodetakse?</vt:lpstr>
      <vt:lpstr>Teadlikkus autokütuste tootmisest Eestis. Millist autokütust toodetakse?</vt:lpstr>
      <vt:lpstr>Biometaani teadlikkus. Soodsaim autokütus</vt:lpstr>
      <vt:lpstr>Gaasiga sõitva auto ostmise perspektiiv. Kas oleks valmis ostma?</vt:lpstr>
      <vt:lpstr>Gaasiga sõitva auto ostmise perspektiiv. Mis asjaolud takistavad ostu?</vt:lpstr>
      <vt:lpstr>Biometaani kui autokütuse eelistamise argumendid</vt:lpstr>
      <vt:lpstr>Biometaani kui autokütuse eelistamise argumendid. Hinnateadlikkus </vt:lpstr>
      <vt:lpstr>Teadlikkus biometaaniga sõitvate autode kasutusvõimalustest. Müüjad  </vt:lpstr>
      <vt:lpstr> Kokkuvõte. Teadlikkus autokütuste tootmisest Eestis </vt:lpstr>
      <vt:lpstr> Kokkuvõte. Teadlikkus biometaanist  </vt:lpstr>
      <vt:lpstr> Kokkuvõte. Lisainfo vajadus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lukasv</dc:creator>
  <cp:lastModifiedBy>Andres  Kärssin</cp:lastModifiedBy>
  <cp:revision>705</cp:revision>
  <dcterms:created xsi:type="dcterms:W3CDTF">2015-10-16T12:34:11Z</dcterms:created>
  <dcterms:modified xsi:type="dcterms:W3CDTF">2018-06-21T05:32:23Z</dcterms:modified>
</cp:coreProperties>
</file>