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186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B5068-531B-40AE-BF17-F3CB1B7C87B3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D8E5A-46DB-4F24-BB91-197068956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0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eelnõu </a:t>
            </a:r>
            <a:r>
              <a:rPr lang="en-GB" dirty="0" err="1"/>
              <a:t>muudab</a:t>
            </a:r>
            <a:r>
              <a:rPr lang="en-GB" dirty="0"/>
              <a:t> </a:t>
            </a:r>
            <a:r>
              <a:rPr lang="en-GB" dirty="0" err="1"/>
              <a:t>tarnijaks</a:t>
            </a:r>
            <a:r>
              <a:rPr lang="en-GB" dirty="0"/>
              <a:t> ka </a:t>
            </a:r>
            <a:r>
              <a:rPr lang="en-GB" dirty="0" err="1"/>
              <a:t>biometaani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CNG-d </a:t>
            </a:r>
            <a:r>
              <a:rPr lang="en-GB" dirty="0" err="1"/>
              <a:t>müüvad</a:t>
            </a:r>
            <a:r>
              <a:rPr lang="en-GB" dirty="0"/>
              <a:t> </a:t>
            </a:r>
            <a:r>
              <a:rPr lang="en-GB" dirty="0" err="1"/>
              <a:t>isikud</a:t>
            </a:r>
            <a:r>
              <a:rPr lang="en-GB" dirty="0"/>
              <a:t>, </a:t>
            </a:r>
            <a:r>
              <a:rPr lang="en-GB" dirty="0" err="1"/>
              <a:t>kes</a:t>
            </a:r>
            <a:r>
              <a:rPr lang="en-GB" dirty="0"/>
              <a:t> </a:t>
            </a:r>
            <a:r>
              <a:rPr lang="en-GB" dirty="0" err="1"/>
              <a:t>saavad</a:t>
            </a:r>
            <a:r>
              <a:rPr lang="en-GB" dirty="0"/>
              <a:t> </a:t>
            </a:r>
            <a:r>
              <a:rPr lang="en-GB" dirty="0" err="1"/>
              <a:t>seejärel</a:t>
            </a:r>
            <a:r>
              <a:rPr lang="en-GB" dirty="0"/>
              <a:t> </a:t>
            </a:r>
            <a:r>
              <a:rPr lang="en-GB" dirty="0" err="1"/>
              <a:t>panustada</a:t>
            </a:r>
            <a:r>
              <a:rPr lang="en-GB" dirty="0"/>
              <a:t> 10% </a:t>
            </a:r>
            <a:r>
              <a:rPr lang="en-GB" dirty="0" err="1"/>
              <a:t>ja</a:t>
            </a:r>
            <a:r>
              <a:rPr lang="en-GB" dirty="0"/>
              <a:t> 6% </a:t>
            </a:r>
            <a:r>
              <a:rPr lang="en-GB" dirty="0" err="1"/>
              <a:t>eesmärkidesse</a:t>
            </a:r>
            <a:r>
              <a:rPr lang="en-GB" dirty="0"/>
              <a:t> </a:t>
            </a:r>
            <a:r>
              <a:rPr lang="en-GB" dirty="0" err="1"/>
              <a:t>koos</a:t>
            </a:r>
            <a:r>
              <a:rPr lang="en-GB" dirty="0"/>
              <a:t> </a:t>
            </a:r>
            <a:r>
              <a:rPr lang="en-GB" dirty="0" err="1"/>
              <a:t>teiste</a:t>
            </a:r>
            <a:r>
              <a:rPr lang="en-GB" dirty="0"/>
              <a:t> </a:t>
            </a:r>
            <a:r>
              <a:rPr lang="en-GB" dirty="0" err="1"/>
              <a:t>tarnijatega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n-GB" dirty="0"/>
              <a:t>See </a:t>
            </a:r>
            <a:r>
              <a:rPr lang="en-GB" dirty="0" err="1"/>
              <a:t>raha</a:t>
            </a:r>
            <a:r>
              <a:rPr lang="en-GB" dirty="0"/>
              <a:t> </a:t>
            </a:r>
            <a:r>
              <a:rPr lang="en-GB" dirty="0" err="1"/>
              <a:t>mille</a:t>
            </a:r>
            <a:r>
              <a:rPr lang="en-GB" dirty="0"/>
              <a:t> </a:t>
            </a:r>
            <a:r>
              <a:rPr lang="en-GB" dirty="0" err="1"/>
              <a:t>eest</a:t>
            </a:r>
            <a:r>
              <a:rPr lang="en-GB" dirty="0"/>
              <a:t> </a:t>
            </a:r>
            <a:r>
              <a:rPr lang="en-GB" dirty="0" err="1"/>
              <a:t>vedelkütuse</a:t>
            </a:r>
            <a:r>
              <a:rPr lang="en-GB" dirty="0"/>
              <a:t> </a:t>
            </a:r>
            <a:r>
              <a:rPr lang="en-GB" dirty="0" err="1"/>
              <a:t>müüja</a:t>
            </a:r>
            <a:r>
              <a:rPr lang="en-GB" dirty="0"/>
              <a:t> </a:t>
            </a:r>
            <a:r>
              <a:rPr lang="en-GB" dirty="0" err="1"/>
              <a:t>gaasi</a:t>
            </a:r>
            <a:r>
              <a:rPr lang="en-GB" dirty="0"/>
              <a:t> </a:t>
            </a:r>
            <a:r>
              <a:rPr lang="en-GB" dirty="0" err="1"/>
              <a:t>tanklas</a:t>
            </a:r>
            <a:r>
              <a:rPr lang="en-GB" dirty="0"/>
              <a:t> </a:t>
            </a:r>
            <a:r>
              <a:rPr lang="en-GB" dirty="0" err="1"/>
              <a:t>tarbitud</a:t>
            </a:r>
            <a:r>
              <a:rPr lang="en-GB" dirty="0"/>
              <a:t> </a:t>
            </a:r>
            <a:r>
              <a:rPr lang="en-GB" dirty="0" err="1"/>
              <a:t>statistika</a:t>
            </a:r>
            <a:r>
              <a:rPr lang="en-GB" dirty="0"/>
              <a:t> </a:t>
            </a:r>
            <a:r>
              <a:rPr lang="en-GB" dirty="0" err="1"/>
              <a:t>eest</a:t>
            </a:r>
            <a:r>
              <a:rPr lang="en-GB" dirty="0"/>
              <a:t> </a:t>
            </a:r>
            <a:r>
              <a:rPr lang="en-GB" dirty="0" err="1"/>
              <a:t>nõus</a:t>
            </a:r>
            <a:r>
              <a:rPr lang="en-GB" dirty="0"/>
              <a:t> on </a:t>
            </a:r>
            <a:r>
              <a:rPr lang="en-GB" dirty="0" err="1"/>
              <a:t>maksma</a:t>
            </a:r>
            <a:r>
              <a:rPr lang="en-GB" dirty="0"/>
              <a:t>, </a:t>
            </a:r>
            <a:r>
              <a:rPr lang="en-GB" dirty="0" err="1"/>
              <a:t>kujundab</a:t>
            </a:r>
            <a:r>
              <a:rPr lang="en-GB" dirty="0"/>
              <a:t> </a:t>
            </a:r>
            <a:r>
              <a:rPr lang="en-GB" dirty="0" err="1"/>
              <a:t>GOle</a:t>
            </a:r>
            <a:r>
              <a:rPr lang="en-GB" dirty="0"/>
              <a:t> </a:t>
            </a:r>
            <a:r>
              <a:rPr lang="en-GB" dirty="0" err="1"/>
              <a:t>hinna</a:t>
            </a:r>
            <a:r>
              <a:rPr lang="en-GB" dirty="0"/>
              <a:t>. See GO hind mis </a:t>
            </a:r>
            <a:r>
              <a:rPr lang="en-GB" dirty="0" err="1"/>
              <a:t>selliselt</a:t>
            </a:r>
            <a:r>
              <a:rPr lang="en-GB" dirty="0"/>
              <a:t> </a:t>
            </a:r>
            <a:r>
              <a:rPr lang="en-GB" dirty="0" err="1"/>
              <a:t>kujuneks</a:t>
            </a:r>
            <a:r>
              <a:rPr lang="en-GB" dirty="0"/>
              <a:t>, </a:t>
            </a:r>
            <a:r>
              <a:rPr lang="en-GB" dirty="0" err="1"/>
              <a:t>oleks</a:t>
            </a:r>
            <a:r>
              <a:rPr lang="en-GB" dirty="0"/>
              <a:t> </a:t>
            </a:r>
            <a:r>
              <a:rPr lang="en-GB" dirty="0" err="1"/>
              <a:t>tootjale</a:t>
            </a:r>
            <a:r>
              <a:rPr lang="en-GB" dirty="0"/>
              <a:t> </a:t>
            </a:r>
            <a:r>
              <a:rPr lang="en-GB" dirty="0" err="1"/>
              <a:t>justkui</a:t>
            </a:r>
            <a:r>
              <a:rPr lang="en-GB" dirty="0"/>
              <a:t> </a:t>
            </a:r>
            <a:r>
              <a:rPr lang="en-GB" dirty="0" err="1"/>
              <a:t>toetuse</a:t>
            </a:r>
            <a:r>
              <a:rPr lang="en-GB" dirty="0"/>
              <a:t> </a:t>
            </a:r>
            <a:r>
              <a:rPr lang="en-GB" dirty="0" err="1"/>
              <a:t>eest</a:t>
            </a:r>
            <a:r>
              <a:rPr lang="en-GB" dirty="0"/>
              <a:t> (</a:t>
            </a:r>
            <a:r>
              <a:rPr lang="en-GB" dirty="0" err="1"/>
              <a:t>ehk</a:t>
            </a:r>
            <a:r>
              <a:rPr lang="en-GB" dirty="0"/>
              <a:t> </a:t>
            </a:r>
            <a:r>
              <a:rPr lang="en-GB" dirty="0" err="1"/>
              <a:t>vahetub</a:t>
            </a:r>
            <a:r>
              <a:rPr lang="en-GB" dirty="0"/>
              <a:t> </a:t>
            </a:r>
            <a:r>
              <a:rPr lang="en-GB" dirty="0" err="1"/>
              <a:t>toetuse</a:t>
            </a:r>
            <a:r>
              <a:rPr lang="en-GB" dirty="0"/>
              <a:t> </a:t>
            </a:r>
            <a:r>
              <a:rPr lang="en-GB" dirty="0" err="1"/>
              <a:t>maksja</a:t>
            </a:r>
            <a:r>
              <a:rPr lang="en-GB" dirty="0"/>
              <a:t>).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D8E5A-46DB-4F24-BB91-1970689566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57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D8E5A-46DB-4F24-BB91-1970689566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25DC991-64CF-498F-A068-D59D42023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6694E3D6-0D71-4432-BEFE-FDC5FE38F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963C3CB-9743-4899-9C20-DD7CF45D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7A267F0-48A4-44FF-AABE-E9833E6E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0034344-B9FC-436E-9CCC-88C75B10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5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770ECB3-4D43-48D9-AF13-3C246BC7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E870105C-5394-4D7E-906B-E22564E65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2948D73-51F2-4EEB-883E-B94CF6D4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51A2E9B-E72F-486A-BE03-EBB3AC89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06B6BD3-3039-4F15-ACFD-A8265016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8BFDAE3E-F4A7-44FD-85C1-88700591A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8D2C0629-A94C-4412-A197-002595E60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2F14B94-FA47-41EE-96C9-8336C565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BBCF49C-DFDD-4306-AED1-15999AFB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0765E99-9CFF-4A90-9704-3BF80142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667FEA6-CAA3-4EF8-9570-5367A935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5A68878-5DD3-4177-B0D2-098527C8F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A65D77E-61C9-456D-ABF7-8EE0A6DC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241B98C-53D9-4572-89CA-06B7C243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D3B5BB4-1D90-48F7-9DAB-EACFEFC6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1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55FABCC-F7AE-4539-A1F0-583A5958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EEC7863-E281-4D7B-B027-48310BF35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647F9B3-7DF7-4490-886D-93467540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3FD4A59-2644-43D3-9614-D4C73BF9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BB6384C-E0A8-44B6-8F01-D468338D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29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3B0C165-2560-4687-AB8D-FF2B5B83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F6D2808-450C-474C-9AAA-84E420785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198264E0-946D-4C04-A51B-66D2B91D0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F5B067E-626F-4858-98C7-3EF26971C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E047B64-D852-4B58-BE14-634AE7CE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F51E237-F901-4204-9641-BB58D1CC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6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E5A3F46-3A6F-4996-93E3-FB7F7F613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BEEC6B4-AA17-41C2-9371-AA0274CB1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7A9CB88-4464-453D-95E5-63E52B609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6E57DFAB-5C3F-4A50-A9DF-230B4FB2A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E39FABA8-B506-450E-A687-872B6D7FE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86614965-EC60-4B18-861F-2189C28D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93D65961-66A0-403A-806D-9B8CB36E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0CC6E962-E56A-4601-8751-7F983B08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5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7FC5AB5-81B7-41F3-B58E-014AF1B1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710721C8-1B80-476D-B850-C6249531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21EC8DC-FED4-454E-9E0F-604BD158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880D04AA-8780-4283-8B61-4441322D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7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B49A27A2-FE9D-4618-91AE-27AD6222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EAC2429F-513C-42C7-ABD2-1C474DBA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4A648C7F-0DC5-4F49-BE9B-1A9DD57A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1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2A4D13E-6491-46DD-9287-3601FA92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FE1FBDD-B85A-4FE0-9271-6AAC0A73F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01D3AF2-FEE5-4AA4-8BF2-6806BA57C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6E0AF88-80E6-439C-BE19-4C63C7AC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81E8B7D4-BB5F-4BC8-B48C-A8ECB3C4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8835EBC-8B36-4F68-AF2C-5C6C75BE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0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A416828-8C18-488B-8AD4-83013380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4315DC4D-FC82-4396-8D39-5E702D895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6CF7FCEC-B313-43CF-B8FD-F244AC380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B57F1B8-1241-477E-BA68-628E98E2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75AA690E-9359-4B81-9F1D-98F767EA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50711E7-27E1-4BEB-BA5C-8A6F43D9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8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31EDA288-CDCC-413F-BEED-A98C3294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C72C8E0-A48E-47D9-9940-2D394A74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EAF980A-05F6-4641-B115-0C3C9B1DC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D5F3-7835-4728-A351-E0EAD197F709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C111FED-53C8-409B-956F-6CD0AEBC7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F36B367-7F06-46C1-BDD5-A07C586A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E390-ED72-42E9-8143-F1B3EADDA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8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6597B6F-D9EF-477D-9CB6-734CEAA4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9802"/>
            <a:ext cx="9144000" cy="2306780"/>
          </a:xfrm>
        </p:spPr>
        <p:txBody>
          <a:bodyPr>
            <a:noAutofit/>
          </a:bodyPr>
          <a:lstStyle/>
          <a:p>
            <a:r>
              <a:rPr lang="et-EE" sz="4800" dirty="0"/>
              <a:t/>
            </a:r>
            <a:br>
              <a:rPr lang="et-EE" sz="4800" dirty="0"/>
            </a:br>
            <a:r>
              <a:rPr lang="et-EE" sz="4800" dirty="0"/>
              <a:t>Mida olulist on </a:t>
            </a:r>
            <a:r>
              <a:rPr lang="et-EE" sz="4800" dirty="0" err="1"/>
              <a:t>biometaaniturul</a:t>
            </a:r>
            <a:r>
              <a:rPr lang="et-EE" sz="4800" dirty="0"/>
              <a:t> viimase poolaasta jooksul toimunud ning mida on oodata tulevikus?</a:t>
            </a:r>
            <a:endParaRPr lang="en-GB" sz="4800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1AE0B9DC-6ABB-4101-93D6-835A46418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2530"/>
            <a:ext cx="9144000" cy="105294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t-EE" dirty="0"/>
              <a:t>Liisa Ruuder</a:t>
            </a:r>
          </a:p>
          <a:p>
            <a:pPr algn="l"/>
            <a:r>
              <a:rPr lang="et-EE" dirty="0"/>
              <a:t>MKM </a:t>
            </a:r>
          </a:p>
          <a:p>
            <a:pPr algn="l"/>
            <a:r>
              <a:rPr lang="et-EE" dirty="0"/>
              <a:t>22.11.18</a:t>
            </a:r>
            <a:endParaRPr lang="en-GB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A58B2068-FA43-4632-AFA3-B38FF54DB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60" y="450909"/>
            <a:ext cx="4503528" cy="18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5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E9F5D75-91B5-4227-BFFD-85C91467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Ära on lahendatud nn kana ja muna probleem</a:t>
            </a:r>
            <a:endParaRPr lang="en-GB" dirty="0"/>
          </a:p>
        </p:txBody>
      </p:sp>
      <p:pic>
        <p:nvPicPr>
          <p:cNvPr id="12" name="Pilt 11">
            <a:extLst>
              <a:ext uri="{FF2B5EF4-FFF2-40B4-BE49-F238E27FC236}">
                <a16:creationId xmlns:a16="http://schemas.microsoft.com/office/drawing/2014/main" id="{D21683A8-56E3-455A-ACD1-EFBCC63F0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702" y="3778815"/>
            <a:ext cx="2500626" cy="1286265"/>
          </a:xfrm>
          <a:prstGeom prst="rect">
            <a:avLst/>
          </a:prstGeom>
        </p:spPr>
      </p:pic>
      <p:pic>
        <p:nvPicPr>
          <p:cNvPr id="14" name="Pilt 13">
            <a:extLst>
              <a:ext uri="{FF2B5EF4-FFF2-40B4-BE49-F238E27FC236}">
                <a16:creationId xmlns:a16="http://schemas.microsoft.com/office/drawing/2014/main" id="{EE81F113-489D-4E5B-80B3-E609243C33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123" y="5702611"/>
            <a:ext cx="1735482" cy="642771"/>
          </a:xfrm>
          <a:prstGeom prst="rect">
            <a:avLst/>
          </a:prstGeom>
        </p:spPr>
      </p:pic>
      <p:pic>
        <p:nvPicPr>
          <p:cNvPr id="16" name="Pilt 15">
            <a:extLst>
              <a:ext uri="{FF2B5EF4-FFF2-40B4-BE49-F238E27FC236}">
                <a16:creationId xmlns:a16="http://schemas.microsoft.com/office/drawing/2014/main" id="{EE3B6117-1797-4B63-ADE1-618A0665D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535" y="2920667"/>
            <a:ext cx="3978929" cy="3002562"/>
          </a:xfrm>
          <a:prstGeom prst="rect">
            <a:avLst/>
          </a:prstGeom>
        </p:spPr>
      </p:pic>
      <p:pic>
        <p:nvPicPr>
          <p:cNvPr id="8" name="Sisu kohatäide 7">
            <a:extLst>
              <a:ext uri="{FF2B5EF4-FFF2-40B4-BE49-F238E27FC236}">
                <a16:creationId xmlns:a16="http://schemas.microsoft.com/office/drawing/2014/main" id="{7E117115-682D-4D53-92D4-3BBE454678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3" y="1690687"/>
            <a:ext cx="3768729" cy="2502435"/>
          </a:xfrm>
        </p:spPr>
      </p:pic>
    </p:spTree>
    <p:extLst>
      <p:ext uri="{BB962C8B-B14F-4D97-AF65-F5344CB8AC3E}">
        <p14:creationId xmlns:p14="http://schemas.microsoft.com/office/powerpoint/2010/main" val="231906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E6BD92-6063-4A60-9FA9-E51DF0A3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Olemasolevad tootmised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DC7AC73-19DF-4759-9D50-B48AAB78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GreenGas</a:t>
            </a:r>
            <a:r>
              <a:rPr lang="et-EE" dirty="0"/>
              <a:t> </a:t>
            </a:r>
            <a:r>
              <a:rPr lang="et-EE" dirty="0" err="1"/>
              <a:t>Energy</a:t>
            </a:r>
            <a:r>
              <a:rPr lang="et-EE" dirty="0"/>
              <a:t> Kundas toodab aastas  6-7 miljonit kuupmeetrit </a:t>
            </a:r>
            <a:r>
              <a:rPr lang="et-EE" dirty="0" err="1"/>
              <a:t>biometaani</a:t>
            </a:r>
            <a:r>
              <a:rPr lang="et-EE" dirty="0"/>
              <a:t> reoveesettetest</a:t>
            </a:r>
          </a:p>
          <a:p>
            <a:r>
              <a:rPr lang="et-EE" dirty="0" err="1"/>
              <a:t>Biometaan</a:t>
            </a:r>
            <a:r>
              <a:rPr lang="et-EE" dirty="0"/>
              <a:t> OÜ Koksveres toodab aastas 1,5 miljonit kuupmeetrit </a:t>
            </a:r>
            <a:r>
              <a:rPr lang="et-EE" dirty="0" err="1"/>
              <a:t>biometaani</a:t>
            </a:r>
            <a:r>
              <a:rPr lang="et-EE" dirty="0"/>
              <a:t> põllumajandus jäätmetest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Toodetud </a:t>
            </a:r>
            <a:r>
              <a:rPr lang="et-EE" dirty="0" err="1"/>
              <a:t>biometaan</a:t>
            </a:r>
            <a:r>
              <a:rPr lang="et-EE" dirty="0"/>
              <a:t> kokku 28 882 (MWh) (aprill-oktoober)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+ potentsiaalsed lisanduvad tootmised </a:t>
            </a:r>
          </a:p>
          <a:p>
            <a:r>
              <a:rPr lang="et-EE" dirty="0"/>
              <a:t>BM olulisus 2030 vaates aina kasvab (miinimum 3,5% - 7% 14-st%).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9D6E427B-5630-4AB9-9817-633DFB671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770" y="230188"/>
            <a:ext cx="25300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3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E01675-F23D-4A7C-AA93-CDAC8954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Toetusmeetmed tootmise ergutamiseks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C20EFC3-FEA3-4FE1-A226-B6852D353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0000" lnSpcReduction="20000"/>
          </a:bodyPr>
          <a:lstStyle/>
          <a:p>
            <a:r>
              <a:rPr lang="et-EE" b="1" dirty="0"/>
              <a:t>Olemasolev meede:</a:t>
            </a:r>
          </a:p>
          <a:p>
            <a:pPr marL="0" indent="0">
              <a:buNone/>
            </a:pPr>
            <a:r>
              <a:rPr lang="et-EE" dirty="0"/>
              <a:t>Vahendid CO2 kvoodimüügi tuludest (võimalik toetussumma tõus), soov on võimalikult suures mahus toetussumma otstarbeline kasutamine.</a:t>
            </a:r>
          </a:p>
          <a:p>
            <a:pPr marL="0" indent="0">
              <a:buNone/>
            </a:pPr>
            <a:r>
              <a:rPr lang="et-EE" dirty="0" err="1"/>
              <a:t>Biometaani</a:t>
            </a:r>
            <a:r>
              <a:rPr lang="et-EE" dirty="0"/>
              <a:t> aktsiisivabastus GO vastu alates 2019.</a:t>
            </a:r>
          </a:p>
          <a:p>
            <a:r>
              <a:rPr lang="et-EE" b="1" dirty="0"/>
              <a:t>BM 2020+ toetusskeemi põhimõtted:</a:t>
            </a:r>
          </a:p>
          <a:p>
            <a:pPr marL="0" indent="0">
              <a:buNone/>
            </a:pPr>
            <a:r>
              <a:rPr lang="et-EE" dirty="0"/>
              <a:t>1)	Toetus vähempakkumise printsiibil;</a:t>
            </a:r>
          </a:p>
          <a:p>
            <a:pPr marL="0" indent="0">
              <a:buNone/>
            </a:pPr>
            <a:r>
              <a:rPr lang="et-EE" dirty="0"/>
              <a:t>2)	Tegevustoetus riigi sätestatud vahe-eesmärkide vastu;</a:t>
            </a:r>
          </a:p>
          <a:p>
            <a:pPr marL="0" indent="0">
              <a:buNone/>
            </a:pPr>
            <a:r>
              <a:rPr lang="et-EE" dirty="0"/>
              <a:t>3)	Skeem peab olema võimalikult turupõhine. Turupõhisuse tagab võimalus kaubelda kütuse tarnijate vahel transpordis kasutatud </a:t>
            </a:r>
            <a:r>
              <a:rPr lang="et-EE" dirty="0" err="1"/>
              <a:t>biometaani</a:t>
            </a:r>
            <a:r>
              <a:rPr lang="et-EE" dirty="0"/>
              <a:t> statistikaga; </a:t>
            </a:r>
          </a:p>
          <a:p>
            <a:pPr marL="0" indent="0">
              <a:buNone/>
            </a:pPr>
            <a:r>
              <a:rPr lang="et-EE" dirty="0"/>
              <a:t>4)	Püüame vältida uue toetuse andmist tootjatele, kes on juba toetust saanud;</a:t>
            </a:r>
          </a:p>
          <a:p>
            <a:pPr marL="0" indent="0">
              <a:buNone/>
            </a:pPr>
            <a:r>
              <a:rPr lang="et-EE" dirty="0"/>
              <a:t>5)	Seejuures peab skeem välistama, et juba toetust saanud tootjad turul uutele toetust saavatele tootjatele alla jäävad;</a:t>
            </a:r>
          </a:p>
          <a:p>
            <a:pPr marL="0" indent="0">
              <a:buNone/>
            </a:pPr>
            <a:r>
              <a:rPr lang="et-EE" dirty="0"/>
              <a:t>6)	Skeemi rahastus ja seega ka elujõulisus on 2018.a lõpuni ebaselge;</a:t>
            </a:r>
          </a:p>
          <a:p>
            <a:pPr marL="0" indent="0">
              <a:buNone/>
            </a:pPr>
            <a:r>
              <a:rPr lang="et-EE" dirty="0"/>
              <a:t>7)	Täpsema kondikava juurde jõuame siis, kui selgub BM </a:t>
            </a:r>
            <a:r>
              <a:rPr lang="et-EE" dirty="0" err="1"/>
              <a:t>GO-de</a:t>
            </a:r>
            <a:r>
              <a:rPr lang="et-EE" dirty="0"/>
              <a:t> baasil kogutud statistika kauplemise hind ja atraktiivsus (tõenäoliselt 2019.a 2. kvartali lõpp).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C85221E6-56C6-4065-80FA-E4F163A45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770" y="175025"/>
            <a:ext cx="25300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6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09F77F8-8765-492A-89AD-35EF33F72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600" dirty="0"/>
              <a:t>Loogika kuidas </a:t>
            </a:r>
            <a:r>
              <a:rPr lang="en-GB" sz="3600" dirty="0" err="1"/>
              <a:t>kütuse</a:t>
            </a:r>
            <a:r>
              <a:rPr lang="en-GB" sz="3600" dirty="0"/>
              <a:t> </a:t>
            </a:r>
            <a:r>
              <a:rPr lang="en-GB" sz="3600" dirty="0" err="1"/>
              <a:t>tarnij</a:t>
            </a:r>
            <a:r>
              <a:rPr lang="et-EE" sz="3600" dirty="0" err="1"/>
              <a:t>ad</a:t>
            </a:r>
            <a:r>
              <a:rPr lang="et-EE" sz="3600" dirty="0"/>
              <a:t> saavad</a:t>
            </a:r>
            <a:r>
              <a:rPr lang="en-GB" sz="3600" dirty="0"/>
              <a:t> </a:t>
            </a:r>
            <a:r>
              <a:rPr lang="en-GB" sz="3600" dirty="0" err="1"/>
              <a:t>transpordis</a:t>
            </a:r>
            <a:r>
              <a:rPr lang="en-GB" sz="3600" dirty="0"/>
              <a:t> </a:t>
            </a:r>
            <a:r>
              <a:rPr lang="en-GB" sz="3600" dirty="0" err="1"/>
              <a:t>kasutatud</a:t>
            </a:r>
            <a:r>
              <a:rPr lang="en-GB" sz="3600" dirty="0"/>
              <a:t> </a:t>
            </a:r>
            <a:r>
              <a:rPr lang="en-GB" sz="3600" dirty="0" err="1"/>
              <a:t>biometaani</a:t>
            </a:r>
            <a:r>
              <a:rPr lang="en-GB" sz="3600" dirty="0"/>
              <a:t> </a:t>
            </a:r>
            <a:r>
              <a:rPr lang="en-GB" sz="3600" dirty="0" err="1"/>
              <a:t>statistikaga</a:t>
            </a:r>
            <a:r>
              <a:rPr lang="et-EE" sz="3600" dirty="0"/>
              <a:t> oma eesmärke täita</a:t>
            </a:r>
            <a:endParaRPr lang="en-GB" sz="36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A11724F-EB5B-493A-8863-621014CD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sz="2400" dirty="0"/>
              <a:t>E</a:t>
            </a:r>
            <a:r>
              <a:rPr lang="en-GB" sz="2400" dirty="0" err="1"/>
              <a:t>elnõu</a:t>
            </a:r>
            <a:r>
              <a:rPr lang="en-GB" sz="2400" dirty="0"/>
              <a:t> </a:t>
            </a:r>
            <a:r>
              <a:rPr lang="en-GB" sz="2400" dirty="0" err="1"/>
              <a:t>muudab</a:t>
            </a:r>
            <a:r>
              <a:rPr lang="en-GB" sz="2400" dirty="0"/>
              <a:t> </a:t>
            </a:r>
            <a:r>
              <a:rPr lang="en-GB" sz="2400" dirty="0" err="1"/>
              <a:t>tarnijaks</a:t>
            </a:r>
            <a:r>
              <a:rPr lang="en-GB" sz="2400" dirty="0"/>
              <a:t> ka </a:t>
            </a:r>
            <a:r>
              <a:rPr lang="en-GB" sz="2400" dirty="0" err="1"/>
              <a:t>biometaani</a:t>
            </a:r>
            <a:r>
              <a:rPr lang="en-GB" sz="2400" dirty="0"/>
              <a:t> </a:t>
            </a:r>
            <a:r>
              <a:rPr lang="en-GB" sz="2400" dirty="0" err="1"/>
              <a:t>ja</a:t>
            </a:r>
            <a:r>
              <a:rPr lang="en-GB" sz="2400" dirty="0"/>
              <a:t> CNG-d </a:t>
            </a:r>
            <a:r>
              <a:rPr lang="en-GB" sz="2400" dirty="0" err="1"/>
              <a:t>müüvad</a:t>
            </a:r>
            <a:r>
              <a:rPr lang="en-GB" sz="2400" dirty="0"/>
              <a:t> </a:t>
            </a:r>
            <a:r>
              <a:rPr lang="en-GB" sz="2400" dirty="0" err="1"/>
              <a:t>isikud</a:t>
            </a:r>
            <a:r>
              <a:rPr lang="en-GB" sz="2400" dirty="0"/>
              <a:t>, </a:t>
            </a:r>
            <a:r>
              <a:rPr lang="en-GB" sz="2400" dirty="0" err="1"/>
              <a:t>kes</a:t>
            </a:r>
            <a:r>
              <a:rPr lang="en-GB" sz="2400" dirty="0"/>
              <a:t> </a:t>
            </a:r>
            <a:r>
              <a:rPr lang="en-GB" sz="2400" dirty="0" err="1"/>
              <a:t>saavad</a:t>
            </a:r>
            <a:r>
              <a:rPr lang="en-GB" sz="2400" dirty="0"/>
              <a:t> </a:t>
            </a:r>
            <a:r>
              <a:rPr lang="en-GB" sz="2400" dirty="0" err="1"/>
              <a:t>seejärel</a:t>
            </a:r>
            <a:r>
              <a:rPr lang="en-GB" sz="2400" dirty="0"/>
              <a:t> </a:t>
            </a:r>
            <a:r>
              <a:rPr lang="en-GB" sz="2400" dirty="0" err="1"/>
              <a:t>panustada</a:t>
            </a:r>
            <a:r>
              <a:rPr lang="en-GB" sz="2400" dirty="0"/>
              <a:t> 10% </a:t>
            </a:r>
            <a:r>
              <a:rPr lang="et-EE" sz="2400" dirty="0"/>
              <a:t>(RES T)</a:t>
            </a:r>
            <a:r>
              <a:rPr lang="en-GB" sz="2400" dirty="0" err="1"/>
              <a:t>ja</a:t>
            </a:r>
            <a:r>
              <a:rPr lang="en-GB" sz="2400" dirty="0"/>
              <a:t> 6% </a:t>
            </a:r>
            <a:r>
              <a:rPr lang="et-EE" sz="2400" dirty="0"/>
              <a:t>(KHG) </a:t>
            </a:r>
            <a:r>
              <a:rPr lang="en-GB" sz="2400" dirty="0" err="1"/>
              <a:t>eesmärkidesse</a:t>
            </a:r>
            <a:r>
              <a:rPr lang="en-GB" sz="2400" dirty="0"/>
              <a:t> </a:t>
            </a:r>
            <a:r>
              <a:rPr lang="en-GB" sz="2400" dirty="0" err="1"/>
              <a:t>koos</a:t>
            </a:r>
            <a:r>
              <a:rPr lang="en-GB" sz="2400" dirty="0"/>
              <a:t> </a:t>
            </a:r>
            <a:r>
              <a:rPr lang="en-GB" sz="2400" dirty="0" err="1"/>
              <a:t>teiste</a:t>
            </a:r>
            <a:r>
              <a:rPr lang="en-GB" sz="2400" dirty="0"/>
              <a:t> </a:t>
            </a:r>
            <a:r>
              <a:rPr lang="en-GB" sz="2400" dirty="0" err="1"/>
              <a:t>tarnijatega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457200" indent="-457200">
              <a:buAutoNum type="arabicParenR"/>
            </a:pPr>
            <a:r>
              <a:rPr lang="et-EE" sz="2000" dirty="0"/>
              <a:t>T</a:t>
            </a:r>
            <a:r>
              <a:rPr lang="en-GB" sz="2000" dirty="0" err="1"/>
              <a:t>ootja</a:t>
            </a:r>
            <a:r>
              <a:rPr lang="en-GB" sz="2000" dirty="0"/>
              <a:t> </a:t>
            </a:r>
            <a:r>
              <a:rPr lang="en-GB" sz="2000" dirty="0" err="1"/>
              <a:t>toodab</a:t>
            </a:r>
            <a:r>
              <a:rPr lang="en-GB" sz="2000" dirty="0"/>
              <a:t> BM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saab</a:t>
            </a:r>
            <a:r>
              <a:rPr lang="en-GB" sz="2000" dirty="0"/>
              <a:t> </a:t>
            </a:r>
            <a:r>
              <a:rPr lang="en-GB" sz="2000" dirty="0" err="1"/>
              <a:t>sellega</a:t>
            </a:r>
            <a:r>
              <a:rPr lang="en-GB" sz="2000" dirty="0"/>
              <a:t> GO </a:t>
            </a:r>
            <a:endParaRPr lang="et-EE" sz="2000" dirty="0"/>
          </a:p>
          <a:p>
            <a:pPr marL="457200" indent="-457200">
              <a:buAutoNum type="arabicParenR"/>
            </a:pPr>
            <a:r>
              <a:rPr lang="et-EE" sz="2000" dirty="0"/>
              <a:t>T</a:t>
            </a:r>
            <a:r>
              <a:rPr lang="en-GB" sz="2000" dirty="0" err="1"/>
              <a:t>ootja</a:t>
            </a:r>
            <a:r>
              <a:rPr lang="en-GB" sz="2000" dirty="0"/>
              <a:t> </a:t>
            </a:r>
            <a:r>
              <a:rPr lang="en-GB" sz="2000" dirty="0" err="1"/>
              <a:t>müüb</a:t>
            </a:r>
            <a:r>
              <a:rPr lang="en-GB" sz="2000" dirty="0"/>
              <a:t> </a:t>
            </a:r>
            <a:r>
              <a:rPr lang="en-GB" sz="2000" dirty="0" err="1"/>
              <a:t>mõlemad</a:t>
            </a:r>
            <a:r>
              <a:rPr lang="en-GB" sz="2000" dirty="0"/>
              <a:t> </a:t>
            </a:r>
            <a:r>
              <a:rPr lang="en-GB" sz="2000" dirty="0" err="1"/>
              <a:t>gaasimüüjale</a:t>
            </a:r>
            <a:r>
              <a:rPr lang="en-GB" sz="2000" dirty="0"/>
              <a:t> </a:t>
            </a:r>
            <a:r>
              <a:rPr lang="en-GB" sz="2000" dirty="0" err="1"/>
              <a:t>või</a:t>
            </a:r>
            <a:r>
              <a:rPr lang="en-GB" sz="2000" dirty="0"/>
              <a:t> </a:t>
            </a:r>
            <a:r>
              <a:rPr lang="en-GB" sz="2000" dirty="0" err="1"/>
              <a:t>kustutab</a:t>
            </a:r>
            <a:r>
              <a:rPr lang="en-GB" sz="2000" dirty="0"/>
              <a:t> GO </a:t>
            </a:r>
            <a:r>
              <a:rPr lang="en-GB" sz="2000" dirty="0" err="1"/>
              <a:t>ise</a:t>
            </a:r>
            <a:r>
              <a:rPr lang="en-GB" sz="2000" dirty="0"/>
              <a:t> </a:t>
            </a:r>
            <a:r>
              <a:rPr lang="en-GB" sz="2000" dirty="0" err="1"/>
              <a:t>oma</a:t>
            </a:r>
            <a:r>
              <a:rPr lang="en-GB" sz="2000" dirty="0"/>
              <a:t> </a:t>
            </a:r>
            <a:r>
              <a:rPr lang="en-GB" sz="2000" dirty="0" err="1"/>
              <a:t>tanklas</a:t>
            </a:r>
            <a:r>
              <a:rPr lang="en-GB" sz="2000" dirty="0"/>
              <a:t> (</a:t>
            </a:r>
            <a:r>
              <a:rPr lang="en-GB" sz="2000" dirty="0" err="1"/>
              <a:t>Kõu</a:t>
            </a:r>
            <a:r>
              <a:rPr lang="en-GB" sz="2000" dirty="0"/>
              <a:t> </a:t>
            </a:r>
            <a:r>
              <a:rPr lang="en-GB" sz="2000" dirty="0" err="1"/>
              <a:t>värk</a:t>
            </a:r>
            <a:r>
              <a:rPr lang="en-GB" sz="2000" dirty="0"/>
              <a:t>) </a:t>
            </a:r>
            <a:endParaRPr lang="et-EE" sz="2000" dirty="0"/>
          </a:p>
          <a:p>
            <a:pPr marL="457200" indent="-457200">
              <a:buAutoNum type="arabicParenR"/>
            </a:pPr>
            <a:r>
              <a:rPr lang="et-EE" sz="2000" dirty="0"/>
              <a:t>G</a:t>
            </a:r>
            <a:r>
              <a:rPr lang="en-GB" sz="2000" dirty="0" err="1"/>
              <a:t>aasimüüja</a:t>
            </a:r>
            <a:r>
              <a:rPr lang="en-GB" sz="2000" dirty="0"/>
              <a:t> </a:t>
            </a:r>
            <a:r>
              <a:rPr lang="en-GB" sz="2000" dirty="0" err="1"/>
              <a:t>suunab</a:t>
            </a:r>
            <a:r>
              <a:rPr lang="en-GB" sz="2000" dirty="0"/>
              <a:t> </a:t>
            </a:r>
            <a:r>
              <a:rPr lang="en-GB" sz="2000" dirty="0" err="1"/>
              <a:t>gaasi</a:t>
            </a:r>
            <a:r>
              <a:rPr lang="en-GB" sz="2000" dirty="0"/>
              <a:t> </a:t>
            </a:r>
            <a:r>
              <a:rPr lang="en-GB" sz="2000" dirty="0" err="1"/>
              <a:t>gaasitanklasse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tarbimise</a:t>
            </a:r>
            <a:r>
              <a:rPr lang="en-GB" sz="2000" dirty="0"/>
              <a:t> </a:t>
            </a:r>
            <a:r>
              <a:rPr lang="en-GB" sz="2000" dirty="0" err="1"/>
              <a:t>vastu</a:t>
            </a:r>
            <a:r>
              <a:rPr lang="en-GB" sz="2000" dirty="0"/>
              <a:t> </a:t>
            </a:r>
            <a:r>
              <a:rPr lang="en-GB" sz="2000" dirty="0" err="1"/>
              <a:t>tühistab</a:t>
            </a:r>
            <a:r>
              <a:rPr lang="en-GB" sz="2000" dirty="0"/>
              <a:t> GO </a:t>
            </a:r>
            <a:r>
              <a:rPr lang="en-GB" sz="2000" dirty="0" err="1"/>
              <a:t>transpordisektoris</a:t>
            </a:r>
            <a:r>
              <a:rPr lang="en-GB" sz="2000" dirty="0"/>
              <a:t> </a:t>
            </a:r>
            <a:endParaRPr lang="et-EE" sz="2000" dirty="0"/>
          </a:p>
          <a:p>
            <a:pPr marL="457200" indent="-457200">
              <a:buAutoNum type="arabicParenR"/>
            </a:pPr>
            <a:r>
              <a:rPr lang="et-EE" sz="2000" dirty="0"/>
              <a:t>Gaasimüüja ü</a:t>
            </a:r>
            <a:r>
              <a:rPr lang="en-GB" sz="2000" dirty="0" err="1"/>
              <a:t>tleb</a:t>
            </a:r>
            <a:r>
              <a:rPr lang="en-GB" sz="2000" dirty="0"/>
              <a:t> </a:t>
            </a:r>
            <a:r>
              <a:rPr lang="en-GB" sz="2000" dirty="0" err="1"/>
              <a:t>vedelkütuse</a:t>
            </a:r>
            <a:r>
              <a:rPr lang="en-GB" sz="2000" dirty="0"/>
              <a:t> </a:t>
            </a:r>
            <a:r>
              <a:rPr lang="en-GB" sz="2000" dirty="0" err="1"/>
              <a:t>müüjale</a:t>
            </a:r>
            <a:r>
              <a:rPr lang="en-GB" sz="2000" dirty="0"/>
              <a:t>, et </a:t>
            </a:r>
            <a:r>
              <a:rPr lang="en-GB" sz="2000" dirty="0" err="1"/>
              <a:t>mul</a:t>
            </a:r>
            <a:r>
              <a:rPr lang="en-GB" sz="2000" dirty="0"/>
              <a:t> on </a:t>
            </a:r>
            <a:r>
              <a:rPr lang="en-GB" sz="2000" dirty="0" err="1"/>
              <a:t>ära</a:t>
            </a:r>
            <a:r>
              <a:rPr lang="en-GB" sz="2000" dirty="0"/>
              <a:t> </a:t>
            </a:r>
            <a:r>
              <a:rPr lang="en-GB" sz="2000" dirty="0" err="1"/>
              <a:t>tarbitud</a:t>
            </a:r>
            <a:r>
              <a:rPr lang="en-GB" sz="2000" dirty="0"/>
              <a:t> II </a:t>
            </a:r>
            <a:r>
              <a:rPr lang="en-GB" sz="2000" dirty="0" err="1"/>
              <a:t>generatsiooni</a:t>
            </a:r>
            <a:r>
              <a:rPr lang="en-GB" sz="2000" dirty="0"/>
              <a:t> </a:t>
            </a:r>
            <a:r>
              <a:rPr lang="en-GB" sz="2000" dirty="0" err="1"/>
              <a:t>statistikat</a:t>
            </a:r>
            <a:r>
              <a:rPr lang="en-GB" sz="2000" dirty="0"/>
              <a:t> (</a:t>
            </a:r>
            <a:r>
              <a:rPr lang="en-GB" sz="2000" dirty="0" err="1"/>
              <a:t>mida</a:t>
            </a:r>
            <a:r>
              <a:rPr lang="en-GB" sz="2000" dirty="0"/>
              <a:t> </a:t>
            </a:r>
            <a:r>
              <a:rPr lang="en-GB" sz="2000" dirty="0" err="1"/>
              <a:t>tõendavad</a:t>
            </a:r>
            <a:r>
              <a:rPr lang="en-GB" sz="2000" dirty="0"/>
              <a:t> </a:t>
            </a:r>
            <a:r>
              <a:rPr lang="en-GB" sz="2000" dirty="0" err="1"/>
              <a:t>ära</a:t>
            </a:r>
            <a:r>
              <a:rPr lang="en-GB" sz="2000" dirty="0"/>
              <a:t> </a:t>
            </a:r>
            <a:r>
              <a:rPr lang="en-GB" sz="2000" dirty="0" err="1"/>
              <a:t>tarbitud</a:t>
            </a:r>
            <a:r>
              <a:rPr lang="en-GB" sz="2000" dirty="0"/>
              <a:t>/</a:t>
            </a:r>
            <a:r>
              <a:rPr lang="en-GB" sz="2000" dirty="0" err="1"/>
              <a:t>kustutatud</a:t>
            </a:r>
            <a:r>
              <a:rPr lang="en-GB" sz="2000" dirty="0"/>
              <a:t> </a:t>
            </a:r>
            <a:r>
              <a:rPr lang="en-GB" sz="2000" dirty="0" err="1"/>
              <a:t>GOd</a:t>
            </a:r>
            <a:r>
              <a:rPr lang="en-GB" sz="2000" dirty="0"/>
              <a:t>), mis on </a:t>
            </a:r>
            <a:r>
              <a:rPr lang="en-GB" sz="2000" dirty="0" err="1"/>
              <a:t>odavam</a:t>
            </a:r>
            <a:r>
              <a:rPr lang="en-GB" sz="2000" dirty="0"/>
              <a:t> </a:t>
            </a:r>
            <a:r>
              <a:rPr lang="en-GB" sz="2000" dirty="0" err="1"/>
              <a:t>kui</a:t>
            </a:r>
            <a:r>
              <a:rPr lang="en-GB" sz="2000" dirty="0"/>
              <a:t> II gene </a:t>
            </a:r>
            <a:r>
              <a:rPr lang="en-GB" sz="2000" dirty="0" err="1"/>
              <a:t>vedelkütus</a:t>
            </a:r>
            <a:r>
              <a:rPr lang="en-GB" sz="2000" dirty="0"/>
              <a:t> </a:t>
            </a:r>
            <a:endParaRPr lang="et-EE" sz="2000" dirty="0"/>
          </a:p>
          <a:p>
            <a:pPr marL="457200" indent="-457200">
              <a:buAutoNum type="arabicParenR"/>
            </a:pPr>
            <a:r>
              <a:rPr lang="et-EE" sz="2000" dirty="0"/>
              <a:t>V</a:t>
            </a:r>
            <a:r>
              <a:rPr lang="en-GB" sz="2000" dirty="0" err="1"/>
              <a:t>edelkütuse</a:t>
            </a:r>
            <a:r>
              <a:rPr lang="en-GB" sz="2000" dirty="0"/>
              <a:t> </a:t>
            </a:r>
            <a:r>
              <a:rPr lang="en-GB" sz="2000" dirty="0" err="1"/>
              <a:t>müüja</a:t>
            </a:r>
            <a:r>
              <a:rPr lang="en-GB" sz="2000" dirty="0"/>
              <a:t> </a:t>
            </a:r>
            <a:r>
              <a:rPr lang="en-GB" sz="2000" dirty="0" err="1"/>
              <a:t>ostab</a:t>
            </a:r>
            <a:r>
              <a:rPr lang="en-GB" sz="2000" dirty="0"/>
              <a:t> </a:t>
            </a:r>
            <a:r>
              <a:rPr lang="en-GB" sz="2000" dirty="0" err="1"/>
              <a:t>ära</a:t>
            </a:r>
            <a:r>
              <a:rPr lang="en-GB" sz="2000" dirty="0"/>
              <a:t> </a:t>
            </a:r>
            <a:r>
              <a:rPr lang="en-GB" sz="2000" dirty="0" err="1"/>
              <a:t>tarbitud</a:t>
            </a:r>
            <a:r>
              <a:rPr lang="en-GB" sz="2000" dirty="0"/>
              <a:t> II gene </a:t>
            </a:r>
            <a:r>
              <a:rPr lang="en-GB" sz="2000" dirty="0" err="1"/>
              <a:t>statistika</a:t>
            </a:r>
            <a:r>
              <a:rPr lang="en-GB" sz="2000" dirty="0"/>
              <a:t> </a:t>
            </a:r>
            <a:r>
              <a:rPr lang="en-GB" sz="2000" dirty="0" err="1"/>
              <a:t>ning</a:t>
            </a:r>
            <a:r>
              <a:rPr lang="en-GB" sz="2000" dirty="0"/>
              <a:t> </a:t>
            </a:r>
            <a:r>
              <a:rPr lang="en-GB" sz="2000" dirty="0" err="1"/>
              <a:t>näitab</a:t>
            </a:r>
            <a:r>
              <a:rPr lang="en-GB" sz="2000" dirty="0"/>
              <a:t> </a:t>
            </a:r>
            <a:r>
              <a:rPr lang="en-GB" sz="2000" dirty="0" err="1"/>
              <a:t>seda</a:t>
            </a:r>
            <a:r>
              <a:rPr lang="en-GB" sz="2000" dirty="0"/>
              <a:t> </a:t>
            </a:r>
            <a:r>
              <a:rPr lang="en-GB" sz="2000" dirty="0" err="1"/>
              <a:t>oma</a:t>
            </a:r>
            <a:r>
              <a:rPr lang="en-GB" sz="2000" dirty="0"/>
              <a:t> </a:t>
            </a:r>
            <a:r>
              <a:rPr lang="en-GB" sz="2000" dirty="0" err="1"/>
              <a:t>portfellis</a:t>
            </a:r>
            <a:endParaRPr lang="en-GB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1EFBEC16-9B43-420C-99DE-FE1149D0C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7429" y="56213"/>
            <a:ext cx="25300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9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E33255B-B2C4-4C9D-8DC0-DB0AB987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Üha enam lisandub tarbimist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FCB5A1A-C5E3-448E-8A6B-BC04CB787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Pärnu (18 bussi)</a:t>
            </a:r>
          </a:p>
          <a:p>
            <a:r>
              <a:rPr lang="et-EE" dirty="0"/>
              <a:t>Tallinn (100 bussi + 50 bussi)</a:t>
            </a:r>
          </a:p>
          <a:p>
            <a:r>
              <a:rPr lang="et-EE" dirty="0"/>
              <a:t>Tartu (70 bussi)</a:t>
            </a:r>
          </a:p>
          <a:p>
            <a:endParaRPr lang="et-EE" dirty="0"/>
          </a:p>
          <a:p>
            <a:r>
              <a:rPr lang="et-EE" dirty="0"/>
              <a:t>+ eratarbijad</a:t>
            </a:r>
            <a:endParaRPr lang="en-GB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5C6889E0-9137-4425-AC22-780567258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770" y="57105"/>
            <a:ext cx="25300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3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21F4D6D-F5BF-432B-B0B4-AEA4B41C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Tanklate võrk üha laieneb</a:t>
            </a:r>
            <a:endParaRPr lang="en-GB" sz="4000" dirty="0"/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F544CF63-4F59-41BF-BD64-C0D3B8B41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4" y="1263118"/>
            <a:ext cx="10377916" cy="5405165"/>
          </a:xfrm>
        </p:spPr>
      </p:pic>
      <p:pic>
        <p:nvPicPr>
          <p:cNvPr id="3" name="Pilt 2">
            <a:extLst>
              <a:ext uri="{FF2B5EF4-FFF2-40B4-BE49-F238E27FC236}">
                <a16:creationId xmlns:a16="http://schemas.microsoft.com/office/drawing/2014/main" id="{61B2E237-5A7E-4E0C-AA9E-C841366C9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449" y="0"/>
            <a:ext cx="253005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3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B25188F-8D24-47A3-BE06-79357630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44B4ADE-3C9D-45ED-9FAF-9F8E794D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               </a:t>
            </a:r>
            <a:r>
              <a:rPr lang="et-EE" sz="5400" b="1" dirty="0"/>
              <a:t>Aitäh!</a:t>
            </a:r>
            <a:endParaRPr lang="et-EE" sz="4000" b="1" dirty="0"/>
          </a:p>
          <a:p>
            <a:pPr marL="0" indent="0">
              <a:buNone/>
            </a:pPr>
            <a:endParaRPr lang="et-EE" sz="4000" b="1" dirty="0"/>
          </a:p>
          <a:p>
            <a:pPr marL="0" indent="0">
              <a:buNone/>
            </a:pPr>
            <a:r>
              <a:rPr lang="et-EE" sz="4000" dirty="0"/>
              <a:t>          </a:t>
            </a:r>
            <a:r>
              <a:rPr lang="et-EE" sz="2000" dirty="0"/>
              <a:t>Liisa Ruuder</a:t>
            </a:r>
          </a:p>
          <a:p>
            <a:pPr marL="0" indent="0">
              <a:buNone/>
            </a:pPr>
            <a:r>
              <a:rPr lang="et-EE" sz="2000" dirty="0"/>
              <a:t>          Liisa.Ruuder@mkm.ee</a:t>
            </a:r>
            <a:endParaRPr lang="en-GB" sz="1400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5D6E1A58-A4AF-48E7-9CD2-3ECC2CD0C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81" y="521894"/>
            <a:ext cx="4691328" cy="187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5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324</Words>
  <Application>Microsoft Office PowerPoint</Application>
  <PresentationFormat>Widescreen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Office'i kujundus</vt:lpstr>
      <vt:lpstr> Mida olulist on biometaaniturul viimase poolaasta jooksul toimunud ning mida on oodata tulevikus?</vt:lpstr>
      <vt:lpstr>Ära on lahendatud nn kana ja muna probleem</vt:lpstr>
      <vt:lpstr> Olemasolevad tootmised</vt:lpstr>
      <vt:lpstr>Toetusmeetmed tootmise ergutamiseks</vt:lpstr>
      <vt:lpstr>Loogika kuidas kütuse tarnijad saavad transpordis kasutatud biometaani statistikaga oma eesmärke täita</vt:lpstr>
      <vt:lpstr>Üha enam lisandub tarbimist</vt:lpstr>
      <vt:lpstr>Tanklate võrk üha laieneb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 olulist on biometaaniturul viimase poolaasta jooksul toimunud ning mida on oodata tulevikus?</dc:title>
  <dc:creator>Liisa Ruuder</dc:creator>
  <cp:lastModifiedBy>Andres  Kärssin</cp:lastModifiedBy>
  <cp:revision>17</cp:revision>
  <dcterms:created xsi:type="dcterms:W3CDTF">2018-11-20T16:24:15Z</dcterms:created>
  <dcterms:modified xsi:type="dcterms:W3CDTF">2018-11-22T06:50:33Z</dcterms:modified>
</cp:coreProperties>
</file>